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5"/>
  </p:notesMasterIdLst>
  <p:sldIdLst>
    <p:sldId id="256" r:id="rId2"/>
    <p:sldId id="257" r:id="rId3"/>
    <p:sldId id="261" r:id="rId4"/>
    <p:sldId id="258" r:id="rId5"/>
    <p:sldId id="259" r:id="rId6"/>
    <p:sldId id="260" r:id="rId7"/>
    <p:sldId id="262" r:id="rId8"/>
    <p:sldId id="263" r:id="rId9"/>
    <p:sldId id="264" r:id="rId10"/>
    <p:sldId id="265" r:id="rId11"/>
    <p:sldId id="267" r:id="rId12"/>
    <p:sldId id="266" r:id="rId13"/>
    <p:sldId id="268" r:id="rId14"/>
  </p:sldIdLst>
  <p:sldSz cx="12192000" cy="6858000"/>
  <p:notesSz cx="6858000" cy="12192000"/>
  <p:embeddedFontLst>
    <p:embeddedFont>
      <p:font typeface="Calibri" panose="020F050202020403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Montserrat Regular" panose="000005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31A7C3-07B5-42F3-A08F-1D51B47CD347}" v="5" dt="2023-12-17T14:11:41.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071" autoAdjust="0"/>
  </p:normalViewPr>
  <p:slideViewPr>
    <p:cSldViewPr snapToGrid="0" snapToObjects="1">
      <p:cViewPr varScale="1">
        <p:scale>
          <a:sx n="87" d="100"/>
          <a:sy n="87" d="100"/>
        </p:scale>
        <p:origin x="14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ige Macmillan" userId="7ae7e6f208a0aa38" providerId="LiveId" clId="{6731A7C3-07B5-42F3-A08F-1D51B47CD347}"/>
    <pc:docChg chg="custSel modSld sldOrd">
      <pc:chgData name="Paige Macmillan" userId="7ae7e6f208a0aa38" providerId="LiveId" clId="{6731A7C3-07B5-42F3-A08F-1D51B47CD347}" dt="2023-12-17T15:39:38.145" v="5046"/>
      <pc:docMkLst>
        <pc:docMk/>
      </pc:docMkLst>
      <pc:sldChg chg="modNotesTx">
        <pc:chgData name="Paige Macmillan" userId="7ae7e6f208a0aa38" providerId="LiveId" clId="{6731A7C3-07B5-42F3-A08F-1D51B47CD347}" dt="2023-12-17T14:48:18.474" v="4931" actId="20577"/>
        <pc:sldMkLst>
          <pc:docMk/>
          <pc:sldMk cId="0" sldId="256"/>
        </pc:sldMkLst>
      </pc:sldChg>
      <pc:sldChg chg="modSp mod modNotesTx">
        <pc:chgData name="Paige Macmillan" userId="7ae7e6f208a0aa38" providerId="LiveId" clId="{6731A7C3-07B5-42F3-A08F-1D51B47CD347}" dt="2023-12-17T15:37:01.086" v="5031"/>
        <pc:sldMkLst>
          <pc:docMk/>
          <pc:sldMk cId="0" sldId="257"/>
        </pc:sldMkLst>
        <pc:spChg chg="mod">
          <ac:chgData name="Paige Macmillan" userId="7ae7e6f208a0aa38" providerId="LiveId" clId="{6731A7C3-07B5-42F3-A08F-1D51B47CD347}" dt="2023-12-17T12:09:17.225" v="84" actId="1037"/>
          <ac:spMkLst>
            <pc:docMk/>
            <pc:sldMk cId="0" sldId="257"/>
            <ac:spMk id="4" creationId="{00000000-0000-0000-0000-000000000000}"/>
          </ac:spMkLst>
        </pc:spChg>
        <pc:spChg chg="mod">
          <ac:chgData name="Paige Macmillan" userId="7ae7e6f208a0aa38" providerId="LiveId" clId="{6731A7C3-07B5-42F3-A08F-1D51B47CD347}" dt="2023-12-17T12:09:30.857" v="87" actId="1037"/>
          <ac:spMkLst>
            <pc:docMk/>
            <pc:sldMk cId="0" sldId="257"/>
            <ac:spMk id="5" creationId="{00000000-0000-0000-0000-000000000000}"/>
          </ac:spMkLst>
        </pc:spChg>
        <pc:spChg chg="mod">
          <ac:chgData name="Paige Macmillan" userId="7ae7e6f208a0aa38" providerId="LiveId" clId="{6731A7C3-07B5-42F3-A08F-1D51B47CD347}" dt="2023-12-17T12:09:17.225" v="84" actId="1037"/>
          <ac:spMkLst>
            <pc:docMk/>
            <pc:sldMk cId="0" sldId="257"/>
            <ac:spMk id="7" creationId="{00000000-0000-0000-0000-000000000000}"/>
          </ac:spMkLst>
        </pc:spChg>
        <pc:spChg chg="mod">
          <ac:chgData name="Paige Macmillan" userId="7ae7e6f208a0aa38" providerId="LiveId" clId="{6731A7C3-07B5-42F3-A08F-1D51B47CD347}" dt="2023-12-17T12:09:26.632" v="86" actId="1038"/>
          <ac:spMkLst>
            <pc:docMk/>
            <pc:sldMk cId="0" sldId="257"/>
            <ac:spMk id="8" creationId="{00000000-0000-0000-0000-000000000000}"/>
          </ac:spMkLst>
        </pc:spChg>
        <pc:spChg chg="mod">
          <ac:chgData name="Paige Macmillan" userId="7ae7e6f208a0aa38" providerId="LiveId" clId="{6731A7C3-07B5-42F3-A08F-1D51B47CD347}" dt="2023-12-17T12:09:17.225" v="84" actId="1037"/>
          <ac:spMkLst>
            <pc:docMk/>
            <pc:sldMk cId="0" sldId="257"/>
            <ac:spMk id="10" creationId="{00000000-0000-0000-0000-000000000000}"/>
          </ac:spMkLst>
        </pc:spChg>
        <pc:spChg chg="mod">
          <ac:chgData name="Paige Macmillan" userId="7ae7e6f208a0aa38" providerId="LiveId" clId="{6731A7C3-07B5-42F3-A08F-1D51B47CD347}" dt="2023-12-17T12:09:23.882" v="85" actId="1038"/>
          <ac:spMkLst>
            <pc:docMk/>
            <pc:sldMk cId="0" sldId="257"/>
            <ac:spMk id="11" creationId="{00000000-0000-0000-0000-000000000000}"/>
          </ac:spMkLst>
        </pc:spChg>
      </pc:sldChg>
      <pc:sldChg chg="modSp mod modNotesTx">
        <pc:chgData name="Paige Macmillan" userId="7ae7e6f208a0aa38" providerId="LiveId" clId="{6731A7C3-07B5-42F3-A08F-1D51B47CD347}" dt="2023-12-17T15:37:31.403" v="5035"/>
        <pc:sldMkLst>
          <pc:docMk/>
          <pc:sldMk cId="0" sldId="258"/>
        </pc:sldMkLst>
        <pc:spChg chg="mod">
          <ac:chgData name="Paige Macmillan" userId="7ae7e6f208a0aa38" providerId="LiveId" clId="{6731A7C3-07B5-42F3-A08F-1D51B47CD347}" dt="2023-12-17T13:15:39.036" v="2582" actId="20577"/>
          <ac:spMkLst>
            <pc:docMk/>
            <pc:sldMk cId="0" sldId="258"/>
            <ac:spMk id="3" creationId="{00000000-0000-0000-0000-000000000000}"/>
          </ac:spMkLst>
        </pc:spChg>
      </pc:sldChg>
      <pc:sldChg chg="modSp mod modNotesTx">
        <pc:chgData name="Paige Macmillan" userId="7ae7e6f208a0aa38" providerId="LiveId" clId="{6731A7C3-07B5-42F3-A08F-1D51B47CD347}" dt="2023-12-17T15:37:50.122" v="5036"/>
        <pc:sldMkLst>
          <pc:docMk/>
          <pc:sldMk cId="0" sldId="259"/>
        </pc:sldMkLst>
        <pc:spChg chg="mod">
          <ac:chgData name="Paige Macmillan" userId="7ae7e6f208a0aa38" providerId="LiveId" clId="{6731A7C3-07B5-42F3-A08F-1D51B47CD347}" dt="2023-12-17T12:43:23.011" v="1260" actId="20577"/>
          <ac:spMkLst>
            <pc:docMk/>
            <pc:sldMk cId="0" sldId="259"/>
            <ac:spMk id="14" creationId="{00000000-0000-0000-0000-000000000000}"/>
          </ac:spMkLst>
        </pc:spChg>
      </pc:sldChg>
      <pc:sldChg chg="modSp mod modNotesTx">
        <pc:chgData name="Paige Macmillan" userId="7ae7e6f208a0aa38" providerId="LiveId" clId="{6731A7C3-07B5-42F3-A08F-1D51B47CD347}" dt="2023-12-17T15:38:09.130" v="5038"/>
        <pc:sldMkLst>
          <pc:docMk/>
          <pc:sldMk cId="0" sldId="260"/>
        </pc:sldMkLst>
        <pc:spChg chg="mod">
          <ac:chgData name="Paige Macmillan" userId="7ae7e6f208a0aa38" providerId="LiveId" clId="{6731A7C3-07B5-42F3-A08F-1D51B47CD347}" dt="2023-12-17T12:34:12.436" v="895" actId="1038"/>
          <ac:spMkLst>
            <pc:docMk/>
            <pc:sldMk cId="0" sldId="260"/>
            <ac:spMk id="4" creationId="{00000000-0000-0000-0000-000000000000}"/>
          </ac:spMkLst>
        </pc:spChg>
        <pc:spChg chg="mod">
          <ac:chgData name="Paige Macmillan" userId="7ae7e6f208a0aa38" providerId="LiveId" clId="{6731A7C3-07B5-42F3-A08F-1D51B47CD347}" dt="2023-12-17T13:13:59.614" v="2562" actId="20577"/>
          <ac:spMkLst>
            <pc:docMk/>
            <pc:sldMk cId="0" sldId="260"/>
            <ac:spMk id="5" creationId="{00000000-0000-0000-0000-000000000000}"/>
          </ac:spMkLst>
        </pc:spChg>
        <pc:spChg chg="mod">
          <ac:chgData name="Paige Macmillan" userId="7ae7e6f208a0aa38" providerId="LiveId" clId="{6731A7C3-07B5-42F3-A08F-1D51B47CD347}" dt="2023-12-17T12:34:12.436" v="895" actId="1038"/>
          <ac:spMkLst>
            <pc:docMk/>
            <pc:sldMk cId="0" sldId="260"/>
            <ac:spMk id="7" creationId="{00000000-0000-0000-0000-000000000000}"/>
          </ac:spMkLst>
        </pc:spChg>
        <pc:spChg chg="mod">
          <ac:chgData name="Paige Macmillan" userId="7ae7e6f208a0aa38" providerId="LiveId" clId="{6731A7C3-07B5-42F3-A08F-1D51B47CD347}" dt="2023-12-17T12:34:12.436" v="895" actId="1038"/>
          <ac:spMkLst>
            <pc:docMk/>
            <pc:sldMk cId="0" sldId="260"/>
            <ac:spMk id="8" creationId="{00000000-0000-0000-0000-000000000000}"/>
          </ac:spMkLst>
        </pc:spChg>
        <pc:spChg chg="mod">
          <ac:chgData name="Paige Macmillan" userId="7ae7e6f208a0aa38" providerId="LiveId" clId="{6731A7C3-07B5-42F3-A08F-1D51B47CD347}" dt="2023-12-17T12:34:12.436" v="895" actId="1038"/>
          <ac:spMkLst>
            <pc:docMk/>
            <pc:sldMk cId="0" sldId="260"/>
            <ac:spMk id="10" creationId="{00000000-0000-0000-0000-000000000000}"/>
          </ac:spMkLst>
        </pc:spChg>
        <pc:spChg chg="mod">
          <ac:chgData name="Paige Macmillan" userId="7ae7e6f208a0aa38" providerId="LiveId" clId="{6731A7C3-07B5-42F3-A08F-1D51B47CD347}" dt="2023-12-17T12:34:12.436" v="895" actId="1038"/>
          <ac:spMkLst>
            <pc:docMk/>
            <pc:sldMk cId="0" sldId="260"/>
            <ac:spMk id="11" creationId="{00000000-0000-0000-0000-000000000000}"/>
          </ac:spMkLst>
        </pc:spChg>
      </pc:sldChg>
      <pc:sldChg chg="modSp mod ord modNotesTx">
        <pc:chgData name="Paige Macmillan" userId="7ae7e6f208a0aa38" providerId="LiveId" clId="{6731A7C3-07B5-42F3-A08F-1D51B47CD347}" dt="2023-12-17T15:37:14.833" v="5033"/>
        <pc:sldMkLst>
          <pc:docMk/>
          <pc:sldMk cId="0" sldId="261"/>
        </pc:sldMkLst>
        <pc:spChg chg="mod">
          <ac:chgData name="Paige Macmillan" userId="7ae7e6f208a0aa38" providerId="LiveId" clId="{6731A7C3-07B5-42F3-A08F-1D51B47CD347}" dt="2023-12-17T13:16:56.997" v="2618" actId="20577"/>
          <ac:spMkLst>
            <pc:docMk/>
            <pc:sldMk cId="0" sldId="261"/>
            <ac:spMk id="2" creationId="{00000000-0000-0000-0000-000000000000}"/>
          </ac:spMkLst>
        </pc:spChg>
        <pc:spChg chg="mod">
          <ac:chgData name="Paige Macmillan" userId="7ae7e6f208a0aa38" providerId="LiveId" clId="{6731A7C3-07B5-42F3-A08F-1D51B47CD347}" dt="2023-12-17T13:15:45.790" v="2597" actId="20577"/>
          <ac:spMkLst>
            <pc:docMk/>
            <pc:sldMk cId="0" sldId="261"/>
            <ac:spMk id="3" creationId="{00000000-0000-0000-0000-000000000000}"/>
          </ac:spMkLst>
        </pc:spChg>
      </pc:sldChg>
      <pc:sldChg chg="addSp delSp modSp mod modNotesTx">
        <pc:chgData name="Paige Macmillan" userId="7ae7e6f208a0aa38" providerId="LiveId" clId="{6731A7C3-07B5-42F3-A08F-1D51B47CD347}" dt="2023-12-17T15:38:22.494" v="5040"/>
        <pc:sldMkLst>
          <pc:docMk/>
          <pc:sldMk cId="0" sldId="262"/>
        </pc:sldMkLst>
        <pc:spChg chg="mod">
          <ac:chgData name="Paige Macmillan" userId="7ae7e6f208a0aa38" providerId="LiveId" clId="{6731A7C3-07B5-42F3-A08F-1D51B47CD347}" dt="2023-12-17T13:46:59.389" v="3306" actId="1037"/>
          <ac:spMkLst>
            <pc:docMk/>
            <pc:sldMk cId="0" sldId="262"/>
            <ac:spMk id="4" creationId="{00000000-0000-0000-0000-000000000000}"/>
          </ac:spMkLst>
        </pc:spChg>
        <pc:spChg chg="mod">
          <ac:chgData name="Paige Macmillan" userId="7ae7e6f208a0aa38" providerId="LiveId" clId="{6731A7C3-07B5-42F3-A08F-1D51B47CD347}" dt="2023-12-17T13:47:54.671" v="3327" actId="113"/>
          <ac:spMkLst>
            <pc:docMk/>
            <pc:sldMk cId="0" sldId="262"/>
            <ac:spMk id="5" creationId="{00000000-0000-0000-0000-000000000000}"/>
          </ac:spMkLst>
        </pc:spChg>
        <pc:spChg chg="mod">
          <ac:chgData name="Paige Macmillan" userId="7ae7e6f208a0aa38" providerId="LiveId" clId="{6731A7C3-07B5-42F3-A08F-1D51B47CD347}" dt="2023-12-17T13:46:59.389" v="3306" actId="1037"/>
          <ac:spMkLst>
            <pc:docMk/>
            <pc:sldMk cId="0" sldId="262"/>
            <ac:spMk id="7" creationId="{00000000-0000-0000-0000-000000000000}"/>
          </ac:spMkLst>
        </pc:spChg>
        <pc:spChg chg="mod">
          <ac:chgData name="Paige Macmillan" userId="7ae7e6f208a0aa38" providerId="LiveId" clId="{6731A7C3-07B5-42F3-A08F-1D51B47CD347}" dt="2023-12-17T13:47:58.806" v="3328" actId="113"/>
          <ac:spMkLst>
            <pc:docMk/>
            <pc:sldMk cId="0" sldId="262"/>
            <ac:spMk id="8" creationId="{00000000-0000-0000-0000-000000000000}"/>
          </ac:spMkLst>
        </pc:spChg>
        <pc:spChg chg="mod">
          <ac:chgData name="Paige Macmillan" userId="7ae7e6f208a0aa38" providerId="LiveId" clId="{6731A7C3-07B5-42F3-A08F-1D51B47CD347}" dt="2023-12-17T13:46:59.389" v="3306" actId="1037"/>
          <ac:spMkLst>
            <pc:docMk/>
            <pc:sldMk cId="0" sldId="262"/>
            <ac:spMk id="10" creationId="{00000000-0000-0000-0000-000000000000}"/>
          </ac:spMkLst>
        </pc:spChg>
        <pc:spChg chg="mod">
          <ac:chgData name="Paige Macmillan" userId="7ae7e6f208a0aa38" providerId="LiveId" clId="{6731A7C3-07B5-42F3-A08F-1D51B47CD347}" dt="2023-12-17T13:46:59.389" v="3306" actId="1037"/>
          <ac:spMkLst>
            <pc:docMk/>
            <pc:sldMk cId="0" sldId="262"/>
            <ac:spMk id="11" creationId="{00000000-0000-0000-0000-000000000000}"/>
          </ac:spMkLst>
        </pc:spChg>
        <pc:picChg chg="mod">
          <ac:chgData name="Paige Macmillan" userId="7ae7e6f208a0aa38" providerId="LiveId" clId="{6731A7C3-07B5-42F3-A08F-1D51B47CD347}" dt="2023-12-17T13:46:59.389" v="3306" actId="1037"/>
          <ac:picMkLst>
            <pc:docMk/>
            <pc:sldMk cId="0" sldId="262"/>
            <ac:picMk id="3" creationId="{00000000-0000-0000-0000-000000000000}"/>
          </ac:picMkLst>
        </pc:picChg>
        <pc:picChg chg="mod">
          <ac:chgData name="Paige Macmillan" userId="7ae7e6f208a0aa38" providerId="LiveId" clId="{6731A7C3-07B5-42F3-A08F-1D51B47CD347}" dt="2023-12-17T13:46:59.389" v="3306" actId="1037"/>
          <ac:picMkLst>
            <pc:docMk/>
            <pc:sldMk cId="0" sldId="262"/>
            <ac:picMk id="6" creationId="{00000000-0000-0000-0000-000000000000}"/>
          </ac:picMkLst>
        </pc:picChg>
        <pc:picChg chg="mod">
          <ac:chgData name="Paige Macmillan" userId="7ae7e6f208a0aa38" providerId="LiveId" clId="{6731A7C3-07B5-42F3-A08F-1D51B47CD347}" dt="2023-12-17T13:46:59.389" v="3306" actId="1037"/>
          <ac:picMkLst>
            <pc:docMk/>
            <pc:sldMk cId="0" sldId="262"/>
            <ac:picMk id="9" creationId="{00000000-0000-0000-0000-000000000000}"/>
          </ac:picMkLst>
        </pc:picChg>
        <pc:picChg chg="add mod">
          <ac:chgData name="Paige Macmillan" userId="7ae7e6f208a0aa38" providerId="LiveId" clId="{6731A7C3-07B5-42F3-A08F-1D51B47CD347}" dt="2023-12-17T13:47:47.933" v="3326" actId="1076"/>
          <ac:picMkLst>
            <pc:docMk/>
            <pc:sldMk cId="0" sldId="262"/>
            <ac:picMk id="15" creationId="{E2DE3AD7-04C8-B423-A888-948AB3F0EC56}"/>
          </ac:picMkLst>
        </pc:picChg>
        <pc:picChg chg="add del mod">
          <ac:chgData name="Paige Macmillan" userId="7ae7e6f208a0aa38" providerId="LiveId" clId="{6731A7C3-07B5-42F3-A08F-1D51B47CD347}" dt="2023-12-17T13:49:10.537" v="3333" actId="478"/>
          <ac:picMkLst>
            <pc:docMk/>
            <pc:sldMk cId="0" sldId="262"/>
            <ac:picMk id="17" creationId="{28B48863-873A-F71D-B0B3-62E545BBE7C7}"/>
          </ac:picMkLst>
        </pc:picChg>
      </pc:sldChg>
      <pc:sldChg chg="modSp mod modNotesTx">
        <pc:chgData name="Paige Macmillan" userId="7ae7e6f208a0aa38" providerId="LiveId" clId="{6731A7C3-07B5-42F3-A08F-1D51B47CD347}" dt="2023-12-17T15:38:35.239" v="5041"/>
        <pc:sldMkLst>
          <pc:docMk/>
          <pc:sldMk cId="0" sldId="263"/>
        </pc:sldMkLst>
        <pc:spChg chg="mod">
          <ac:chgData name="Paige Macmillan" userId="7ae7e6f208a0aa38" providerId="LiveId" clId="{6731A7C3-07B5-42F3-A08F-1D51B47CD347}" dt="2023-12-17T13:55:41.439" v="3475" actId="14100"/>
          <ac:spMkLst>
            <pc:docMk/>
            <pc:sldMk cId="0" sldId="263"/>
            <ac:spMk id="4" creationId="{00000000-0000-0000-0000-000000000000}"/>
          </ac:spMkLst>
        </pc:spChg>
        <pc:spChg chg="mod">
          <ac:chgData name="Paige Macmillan" userId="7ae7e6f208a0aa38" providerId="LiveId" clId="{6731A7C3-07B5-42F3-A08F-1D51B47CD347}" dt="2023-12-17T13:55:41.439" v="3475" actId="14100"/>
          <ac:spMkLst>
            <pc:docMk/>
            <pc:sldMk cId="0" sldId="263"/>
            <ac:spMk id="5" creationId="{00000000-0000-0000-0000-000000000000}"/>
          </ac:spMkLst>
        </pc:spChg>
        <pc:spChg chg="mod">
          <ac:chgData name="Paige Macmillan" userId="7ae7e6f208a0aa38" providerId="LiveId" clId="{6731A7C3-07B5-42F3-A08F-1D51B47CD347}" dt="2023-12-17T13:55:41.439" v="3475" actId="14100"/>
          <ac:spMkLst>
            <pc:docMk/>
            <pc:sldMk cId="0" sldId="263"/>
            <ac:spMk id="7" creationId="{00000000-0000-0000-0000-000000000000}"/>
          </ac:spMkLst>
        </pc:spChg>
        <pc:spChg chg="mod">
          <ac:chgData name="Paige Macmillan" userId="7ae7e6f208a0aa38" providerId="LiveId" clId="{6731A7C3-07B5-42F3-A08F-1D51B47CD347}" dt="2023-12-17T13:55:41.439" v="3475" actId="14100"/>
          <ac:spMkLst>
            <pc:docMk/>
            <pc:sldMk cId="0" sldId="263"/>
            <ac:spMk id="8" creationId="{00000000-0000-0000-0000-000000000000}"/>
          </ac:spMkLst>
        </pc:spChg>
        <pc:spChg chg="mod">
          <ac:chgData name="Paige Macmillan" userId="7ae7e6f208a0aa38" providerId="LiveId" clId="{6731A7C3-07B5-42F3-A08F-1D51B47CD347}" dt="2023-12-17T13:55:41.439" v="3475" actId="14100"/>
          <ac:spMkLst>
            <pc:docMk/>
            <pc:sldMk cId="0" sldId="263"/>
            <ac:spMk id="10" creationId="{00000000-0000-0000-0000-000000000000}"/>
          </ac:spMkLst>
        </pc:spChg>
        <pc:spChg chg="mod">
          <ac:chgData name="Paige Macmillan" userId="7ae7e6f208a0aa38" providerId="LiveId" clId="{6731A7C3-07B5-42F3-A08F-1D51B47CD347}" dt="2023-12-17T13:55:41.439" v="3475" actId="14100"/>
          <ac:spMkLst>
            <pc:docMk/>
            <pc:sldMk cId="0" sldId="263"/>
            <ac:spMk id="11" creationId="{00000000-0000-0000-0000-000000000000}"/>
          </ac:spMkLst>
        </pc:spChg>
        <pc:spChg chg="mod">
          <ac:chgData name="Paige Macmillan" userId="7ae7e6f208a0aa38" providerId="LiveId" clId="{6731A7C3-07B5-42F3-A08F-1D51B47CD347}" dt="2023-12-17T13:55:41.439" v="3475" actId="14100"/>
          <ac:spMkLst>
            <pc:docMk/>
            <pc:sldMk cId="0" sldId="263"/>
            <ac:spMk id="13" creationId="{00000000-0000-0000-0000-000000000000}"/>
          </ac:spMkLst>
        </pc:spChg>
        <pc:spChg chg="mod">
          <ac:chgData name="Paige Macmillan" userId="7ae7e6f208a0aa38" providerId="LiveId" clId="{6731A7C3-07B5-42F3-A08F-1D51B47CD347}" dt="2023-12-17T13:55:41.439" v="3475" actId="14100"/>
          <ac:spMkLst>
            <pc:docMk/>
            <pc:sldMk cId="0" sldId="263"/>
            <ac:spMk id="14" creationId="{00000000-0000-0000-0000-000000000000}"/>
          </ac:spMkLst>
        </pc:spChg>
      </pc:sldChg>
      <pc:sldChg chg="addSp delSp modSp mod modNotesTx">
        <pc:chgData name="Paige Macmillan" userId="7ae7e6f208a0aa38" providerId="LiveId" clId="{6731A7C3-07B5-42F3-A08F-1D51B47CD347}" dt="2023-12-17T15:38:53.919" v="5042"/>
        <pc:sldMkLst>
          <pc:docMk/>
          <pc:sldMk cId="0" sldId="264"/>
        </pc:sldMkLst>
        <pc:spChg chg="mod">
          <ac:chgData name="Paige Macmillan" userId="7ae7e6f208a0aa38" providerId="LiveId" clId="{6731A7C3-07B5-42F3-A08F-1D51B47CD347}" dt="2023-12-17T13:58:50.135" v="3578" actId="20577"/>
          <ac:spMkLst>
            <pc:docMk/>
            <pc:sldMk cId="0" sldId="264"/>
            <ac:spMk id="2" creationId="{00000000-0000-0000-0000-000000000000}"/>
          </ac:spMkLst>
        </pc:spChg>
        <pc:spChg chg="mod">
          <ac:chgData name="Paige Macmillan" userId="7ae7e6f208a0aa38" providerId="LiveId" clId="{6731A7C3-07B5-42F3-A08F-1D51B47CD347}" dt="2023-12-17T13:58:31.683" v="3567" actId="1038"/>
          <ac:spMkLst>
            <pc:docMk/>
            <pc:sldMk cId="0" sldId="264"/>
            <ac:spMk id="3" creationId="{00000000-0000-0000-0000-000000000000}"/>
          </ac:spMkLst>
        </pc:spChg>
        <pc:spChg chg="mod">
          <ac:chgData name="Paige Macmillan" userId="7ae7e6f208a0aa38" providerId="LiveId" clId="{6731A7C3-07B5-42F3-A08F-1D51B47CD347}" dt="2023-12-17T13:58:35.732" v="3572" actId="1038"/>
          <ac:spMkLst>
            <pc:docMk/>
            <pc:sldMk cId="0" sldId="264"/>
            <ac:spMk id="4" creationId="{00000000-0000-0000-0000-000000000000}"/>
          </ac:spMkLst>
        </pc:spChg>
        <pc:spChg chg="add del mod ord">
          <ac:chgData name="Paige Macmillan" userId="7ae7e6f208a0aa38" providerId="LiveId" clId="{6731A7C3-07B5-42F3-A08F-1D51B47CD347}" dt="2023-12-17T13:59:43.383" v="3583" actId="478"/>
          <ac:spMkLst>
            <pc:docMk/>
            <pc:sldMk cId="0" sldId="264"/>
            <ac:spMk id="5" creationId="{5F6A43FE-3F94-419E-2AE7-170939DB6704}"/>
          </ac:spMkLst>
        </pc:spChg>
        <pc:spChg chg="add mod ord">
          <ac:chgData name="Paige Macmillan" userId="7ae7e6f208a0aa38" providerId="LiveId" clId="{6731A7C3-07B5-42F3-A08F-1D51B47CD347}" dt="2023-12-17T13:59:56.879" v="3625" actId="1035"/>
          <ac:spMkLst>
            <pc:docMk/>
            <pc:sldMk cId="0" sldId="264"/>
            <ac:spMk id="6" creationId="{CA4AC2A4-32EC-97F2-C86A-0F8F53F5A640}"/>
          </ac:spMkLst>
        </pc:spChg>
      </pc:sldChg>
      <pc:sldChg chg="modNotesTx">
        <pc:chgData name="Paige Macmillan" userId="7ae7e6f208a0aa38" providerId="LiveId" clId="{6731A7C3-07B5-42F3-A08F-1D51B47CD347}" dt="2023-12-17T15:39:06.042" v="5043"/>
        <pc:sldMkLst>
          <pc:docMk/>
          <pc:sldMk cId="0" sldId="265"/>
        </pc:sldMkLst>
      </pc:sldChg>
      <pc:sldChg chg="modSp mod ord modNotesTx">
        <pc:chgData name="Paige Macmillan" userId="7ae7e6f208a0aa38" providerId="LiveId" clId="{6731A7C3-07B5-42F3-A08F-1D51B47CD347}" dt="2023-12-17T15:39:38.145" v="5046"/>
        <pc:sldMkLst>
          <pc:docMk/>
          <pc:sldMk cId="0" sldId="266"/>
        </pc:sldMkLst>
        <pc:spChg chg="mod">
          <ac:chgData name="Paige Macmillan" userId="7ae7e6f208a0aa38" providerId="LiveId" clId="{6731A7C3-07B5-42F3-A08F-1D51B47CD347}" dt="2023-12-17T14:58:49.924" v="5029" actId="14100"/>
          <ac:spMkLst>
            <pc:docMk/>
            <pc:sldMk cId="0" sldId="266"/>
            <ac:spMk id="5" creationId="{00000000-0000-0000-0000-000000000000}"/>
          </ac:spMkLst>
        </pc:spChg>
        <pc:spChg chg="mod">
          <ac:chgData name="Paige Macmillan" userId="7ae7e6f208a0aa38" providerId="LiveId" clId="{6731A7C3-07B5-42F3-A08F-1D51B47CD347}" dt="2023-12-17T14:58:49.924" v="5029" actId="14100"/>
          <ac:spMkLst>
            <pc:docMk/>
            <pc:sldMk cId="0" sldId="266"/>
            <ac:spMk id="6" creationId="{00000000-0000-0000-0000-000000000000}"/>
          </ac:spMkLst>
        </pc:spChg>
        <pc:spChg chg="mod">
          <ac:chgData name="Paige Macmillan" userId="7ae7e6f208a0aa38" providerId="LiveId" clId="{6731A7C3-07B5-42F3-A08F-1D51B47CD347}" dt="2023-12-17T14:58:49.924" v="5029" actId="14100"/>
          <ac:spMkLst>
            <pc:docMk/>
            <pc:sldMk cId="0" sldId="266"/>
            <ac:spMk id="8" creationId="{00000000-0000-0000-0000-000000000000}"/>
          </ac:spMkLst>
        </pc:spChg>
        <pc:spChg chg="mod">
          <ac:chgData name="Paige Macmillan" userId="7ae7e6f208a0aa38" providerId="LiveId" clId="{6731A7C3-07B5-42F3-A08F-1D51B47CD347}" dt="2023-12-17T14:58:49.924" v="5029" actId="14100"/>
          <ac:spMkLst>
            <pc:docMk/>
            <pc:sldMk cId="0" sldId="266"/>
            <ac:spMk id="9" creationId="{00000000-0000-0000-0000-000000000000}"/>
          </ac:spMkLst>
        </pc:spChg>
        <pc:spChg chg="mod">
          <ac:chgData name="Paige Macmillan" userId="7ae7e6f208a0aa38" providerId="LiveId" clId="{6731A7C3-07B5-42F3-A08F-1D51B47CD347}" dt="2023-12-17T14:58:49.924" v="5029" actId="14100"/>
          <ac:spMkLst>
            <pc:docMk/>
            <pc:sldMk cId="0" sldId="266"/>
            <ac:spMk id="11" creationId="{00000000-0000-0000-0000-000000000000}"/>
          </ac:spMkLst>
        </pc:spChg>
        <pc:spChg chg="mod">
          <ac:chgData name="Paige Macmillan" userId="7ae7e6f208a0aa38" providerId="LiveId" clId="{6731A7C3-07B5-42F3-A08F-1D51B47CD347}" dt="2023-12-17T14:58:49.924" v="5029" actId="14100"/>
          <ac:spMkLst>
            <pc:docMk/>
            <pc:sldMk cId="0" sldId="266"/>
            <ac:spMk id="12" creationId="{00000000-0000-0000-0000-000000000000}"/>
          </ac:spMkLst>
        </pc:spChg>
        <pc:spChg chg="mod">
          <ac:chgData name="Paige Macmillan" userId="7ae7e6f208a0aa38" providerId="LiveId" clId="{6731A7C3-07B5-42F3-A08F-1D51B47CD347}" dt="2023-12-17T14:58:49.924" v="5029" actId="14100"/>
          <ac:spMkLst>
            <pc:docMk/>
            <pc:sldMk cId="0" sldId="266"/>
            <ac:spMk id="14" creationId="{00000000-0000-0000-0000-000000000000}"/>
          </ac:spMkLst>
        </pc:spChg>
        <pc:spChg chg="mod">
          <ac:chgData name="Paige Macmillan" userId="7ae7e6f208a0aa38" providerId="LiveId" clId="{6731A7C3-07B5-42F3-A08F-1D51B47CD347}" dt="2023-12-17T14:58:49.924" v="5029" actId="14100"/>
          <ac:spMkLst>
            <pc:docMk/>
            <pc:sldMk cId="0" sldId="266"/>
            <ac:spMk id="15" creationId="{00000000-0000-0000-0000-000000000000}"/>
          </ac:spMkLst>
        </pc:spChg>
      </pc:sldChg>
      <pc:sldChg chg="modSp mod modNotesTx">
        <pc:chgData name="Paige Macmillan" userId="7ae7e6f208a0aa38" providerId="LiveId" clId="{6731A7C3-07B5-42F3-A08F-1D51B47CD347}" dt="2023-12-17T15:39:22.135" v="5044"/>
        <pc:sldMkLst>
          <pc:docMk/>
          <pc:sldMk cId="0" sldId="267"/>
        </pc:sldMkLst>
        <pc:spChg chg="mod">
          <ac:chgData name="Paige Macmillan" userId="7ae7e6f208a0aa38" providerId="LiveId" clId="{6731A7C3-07B5-42F3-A08F-1D51B47CD347}" dt="2023-12-17T14:20:42.295" v="3905" actId="1076"/>
          <ac:spMkLst>
            <pc:docMk/>
            <pc:sldMk cId="0" sldId="267"/>
            <ac:spMk id="4" creationId="{00000000-0000-0000-0000-000000000000}"/>
          </ac:spMkLst>
        </pc:spChg>
        <pc:spChg chg="mod">
          <ac:chgData name="Paige Macmillan" userId="7ae7e6f208a0aa38" providerId="LiveId" clId="{6731A7C3-07B5-42F3-A08F-1D51B47CD347}" dt="2023-12-17T14:21:31.149" v="3946" actId="1035"/>
          <ac:spMkLst>
            <pc:docMk/>
            <pc:sldMk cId="0" sldId="267"/>
            <ac:spMk id="5" creationId="{00000000-0000-0000-0000-000000000000}"/>
          </ac:spMkLst>
        </pc:spChg>
        <pc:spChg chg="mod">
          <ac:chgData name="Paige Macmillan" userId="7ae7e6f208a0aa38" providerId="LiveId" clId="{6731A7C3-07B5-42F3-A08F-1D51B47CD347}" dt="2023-12-17T14:21:24.618" v="3927" actId="1036"/>
          <ac:spMkLst>
            <pc:docMk/>
            <pc:sldMk cId="0" sldId="267"/>
            <ac:spMk id="6" creationId="{00000000-0000-0000-0000-000000000000}"/>
          </ac:spMkLst>
        </pc:spChg>
      </pc:sldChg>
      <pc:sldChg chg="modNotesTx">
        <pc:chgData name="Paige Macmillan" userId="7ae7e6f208a0aa38" providerId="LiveId" clId="{6731A7C3-07B5-42F3-A08F-1D51B47CD347}" dt="2023-12-17T14:29:49.308" v="4586"/>
        <pc:sldMkLst>
          <pc:docMk/>
          <pc:sldMk cId="0"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69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 Good morning/afternoon, everyone. Thank you for joining me today.</a:t>
            </a:r>
          </a:p>
          <a:p>
            <a:r>
              <a:rPr lang="en-US" sz="1800" dirty="0">
                <a:effectLst/>
                <a:latin typeface="Calibri" panose="020F0502020204030204" pitchFamily="34" charset="0"/>
              </a:rPr>
              <a:t>We're here to discuss a transformative approach to a pressing global health issue: the rapid and accurate diagnosis of malaria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Although execution of the business plan involves several costs, the monetary benefits of diagnostic automation appear to surpass these costs substantially.</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with the following cost assumptions, we expect the solution to generate almost $7 million in profits over 10 years.</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the path ahead is promising, it's not without challenges.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must navigate data security concerns, ensure the model's adaptability to new data, and consider the tool's reliability across diverse settings, and devise ways to combat resistance of adoption by healthcare professionals due to trust issues. </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challenges, though significant, are surmountable with careful planning and collaboration and must be weighed against the substantial benefits of implementing the solution</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conclusion, our AI-based solution for malaria diagnosis is set to revolutionize the field. It brings unparalleled accuracy, speed, and accessibility to a process that has long been constrained by traditional methods. This is more than an innovation; it's a step towards a healthier future for millions impacted by malaria.“</a:t>
            </a: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"I urge you to consider its potential and the tangible difference it could make in global health outcomes."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"I'm now open to any questions you may have and am eager to discuss how we can tailor this solution to meet your specific needs."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Malaria affects millions of people annually, with a substantial impact on healthcare systems and economies, particularly in developing nations, yet timely and accurate diagnosis remains a challenge, particularly in these resource-limited settings.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the crux of the problem lies in diagnosis - Current diagnostic methods, while effective, have limitations such as the need for skilled personnel, time, and resources, which are often scarce where malaria is endemic.</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specialized technology proves essential to combat this problem, and this is where our AI-driven solution steps in!</a:t>
            </a:r>
          </a:p>
          <a:p>
            <a:pPr rtl="0" fontAlgn="ctr">
              <a:spcBef>
                <a:spcPts val="0"/>
              </a:spcBef>
              <a:spcAft>
                <a:spcPts val="0"/>
              </a:spcAft>
              <a:buFont typeface="Arial" panose="020B0604020202020204" pitchFamily="34" charset="0"/>
              <a:buNone/>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Automated diagnosis with convolutional neural networks is up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98% accurate, enabling faster and more consistent results.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CNNs are a perfect tool to automate diagnosis due to their unparalleled ability to process and analyze images. Unlike traditional neural networks, CNNs can automatically learn complex patterns and features within blood cell images.</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CNNs require fewer parameters than ANNs and are therefore computationally more efficient than ANNs. Additionally, CNNs have the ability to recognize patterns with extreme variability, such as different stages of malaria in blood cells, which is a challenge for ANNs.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goal is ambitious yet vital: to revolutionize malaria diagnosis. This means making it faster, more reliable, and widely accessible.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research shows that it is possible to achieve these objectives using AI through CNNs to automate the detection process</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solution we are proposing today achieves diagnosis with an astounding 98% accuracy, all while scaling the screening process, expanding access in remote and resource-constrained regions, and allowing for more widespread and rapid identification of malaria cases</a:t>
            </a:r>
          </a:p>
          <a:p>
            <a:endParaRPr lang="en-US" sz="1800" dirty="0">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approach in building an effective solution involved meticulous and robust data preprocessing to ensure consistency and reliability.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included resizing the test and train images, and normalizing the data to stabilize the training process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Implementing stain normalization enhances the generalizability and robustness of computer-assisted diagnostic tools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Throughout our research, we compiled and trained several variations of CNN-based models on the NIH Malaria Dataset.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toggled with different hyperparameters, regularization techniques, activation functions, and preprocessing steps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analyzed the model outcomes focusing on key performance metrics, particularly aiming to maximize accuracy and recall (or minimizing false negatives).</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performance criteria are particularly important in high stakes domains such as this, where misclassifications can have serious consequences. More specifically, the consequences of a false negative malaria test may lead to death that could otherwise have been avoided with accurate early diagnosis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findings have been groundbreaking. CNNs have demonstrated exceptional performance in analyzing blood cell images, achieving accuracy and recall rates that far surpass traditional diagnostic methods.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models accurately identified visual signs of parasites like inclusions and irregular shapes, showing effectiveness for malaria diagnosis.</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a game-changer in identifying malaria-infected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Base Model stands as our final solution.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Its  architecture is streamlined, featuring convolutional layers that capture the nuances of infected cells, dropout layers to prevent overfitting, and dense layers for classification."</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operates with remarkable accuracy and a low false-positive rate, which is critical for ensuring proper treatment."</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It's a balance of sophistication and efficiency, designed to identify malaria with over 98% accuracy. It has the highest recall rate in comparison to the other models at 98% - only 23 out of 1300 parasitized cells were misclassified as ‘uninfected’.</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Its architecture, while complex enough to ensure accuracy, remains computationally viable for widespread use in low-resource environments, which are typically characteristic of ‘malaria areas’ </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graph represents the model's performance across thousands of test images, clearly demonstrating its diagnostic capabilities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what adopting the AI diagnostic tool would mean from a business standpoint: </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implement this solution, I recommend establishing pilot programs in high-risk areas, which will facilitate real-world testing and adaptation.“</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integration into existing digital health platforms can streamline workflows and support healthcare workers on the ground.“</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Adopting this model could lead to significant cost savings in diagnostic procedures, a reduced burden on healthcare workers, and potentially, lives saved through timely treatment."</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represents a sustainable, scalable tool in the fight against malaria, with potential applications in other diseases."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bring this solution to fruition, we need a concerted effort in five key areas: infrastructure, training, integration, data collaboration, and navigating regulatory pathways.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means not only investing in the necessary hardware and software but also ensuring that your healthcare staff are equipped with the necessary training to achieve proficiency in using this new tool.</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need to integrate this model into our existing healthcare systems, ensuring compatibility with our IT infrastructure and adherence to all regulatory requirements for clinical AI use</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contributing to our data collection efforts, you help us continuously improve the tool, ensuring it stays at the forefront of diagnostic excellence.</a:t>
            </a: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We'll work together to secure all necessary regulatory approvals, ensuring compliance and patient safety."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sv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2" y="2705242"/>
            <a:ext cx="7122919" cy="917817"/>
          </a:xfrm>
          <a:prstGeom prst="rect">
            <a:avLst/>
          </a:prstGeom>
          <a:noFill/>
        </p:spPr>
        <p:txBody>
          <a:bodyPr wrap="square" lIns="0" tIns="0" rIns="0" bIns="0" rtlCol="0" anchor="t"/>
          <a:lstStyle/>
          <a:p>
            <a:pPr algn="l">
              <a:lnSpc>
                <a:spcPts val="7229"/>
              </a:lnSpc>
              <a:buNone/>
            </a:pPr>
            <a:r>
              <a:rPr lang="en-US" sz="5738" dirty="0">
                <a:solidFill>
                  <a:srgbClr val="2A2921"/>
                </a:solidFill>
                <a:latin typeface="Montserrat" pitchFamily="34" charset="0"/>
                <a:ea typeface="Montserrat" pitchFamily="34" charset="-122"/>
                <a:cs typeface="Montserrat" pitchFamily="34" charset="-120"/>
              </a:rPr>
              <a:t>Malaria Detection</a:t>
            </a:r>
            <a:endParaRPr lang="en-US" dirty="0"/>
          </a:p>
        </p:txBody>
      </p:sp>
      <p:sp>
        <p:nvSpPr>
          <p:cNvPr id="3" name="Object 2"/>
          <p:cNvSpPr/>
          <p:nvPr/>
        </p:nvSpPr>
        <p:spPr>
          <a:xfrm>
            <a:off x="4189952" y="3727956"/>
            <a:ext cx="7122919" cy="287985"/>
          </a:xfrm>
          <a:prstGeom prst="rect">
            <a:avLst/>
          </a:prstGeom>
          <a:noFill/>
        </p:spPr>
        <p:txBody>
          <a:bodyPr wrap="square" lIns="0" tIns="0" rIns="0" bIns="0" rtlCol="0" anchor="t"/>
          <a:lstStyle/>
          <a:p>
            <a:pPr algn="l">
              <a:lnSpc>
                <a:spcPts val="2268"/>
              </a:lnSpc>
              <a:spcBef>
                <a:spcPts val="810"/>
              </a:spcBef>
              <a:buNone/>
            </a:pPr>
            <a:r>
              <a:rPr lang="en-US" sz="1620" dirty="0">
                <a:solidFill>
                  <a:srgbClr val="5A5A4C"/>
                </a:solidFill>
                <a:latin typeface="Montserrat" pitchFamily="34" charset="0"/>
                <a:ea typeface="Montserrat" pitchFamily="34" charset="-122"/>
                <a:cs typeface="Montserrat" pitchFamily="34" charset="-120"/>
              </a:rPr>
              <a:t>Presented by Paige Macmillan</a:t>
            </a:r>
            <a:endParaRPr lang="en-US" dirty="0"/>
          </a:p>
        </p:txBody>
      </p:sp>
      <p:pic>
        <p:nvPicPr>
          <p:cNvPr id="4" name="Object 3" descr="preencoded.png"/>
          <p:cNvPicPr>
            <a:picLocks noChangeAspect="1"/>
          </p:cNvPicPr>
          <p:nvPr/>
        </p:nvPicPr>
        <p:blipFill>
          <a:blip r:embed="rId3"/>
          <a:srcRect l="22222" r="22222"/>
          <a:stretch/>
        </p:blipFill>
        <p:spPr>
          <a:xfrm>
            <a:off x="0" y="0"/>
            <a:ext cx="3809047"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Cost-Benefit Analysis - Malaria Detection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1871343"/>
            <a:ext cx="11246213" cy="4180430"/>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871343"/>
            <a:ext cx="11236690" cy="4170907"/>
          </a:xfrm>
          <a:prstGeom prst="rect">
            <a:avLst/>
          </a:prstGeom>
        </p:spPr>
      </p:pic>
      <p:sp>
        <p:nvSpPr>
          <p:cNvPr id="5" name="Object 4"/>
          <p:cNvSpPr/>
          <p:nvPr/>
        </p:nvSpPr>
        <p:spPr>
          <a:xfrm>
            <a:off x="476131" y="1871415"/>
            <a:ext cx="5618345" cy="625570"/>
          </a:xfrm>
          <a:prstGeom prst="rect">
            <a:avLst/>
          </a:prstGeom>
          <a:noFill/>
        </p:spPr>
        <p:txBody>
          <a:bodyPr wrap="square" rtlCol="0" anchor="ctr">
            <a:normAutofit/>
          </a:bodyPr>
          <a:lstStyle/>
          <a:p>
            <a:pPr algn="ctr">
              <a:buNone/>
            </a:pPr>
            <a:r>
              <a:rPr lang="en-US" sz="2000" b="1" dirty="0">
                <a:solidFill>
                  <a:srgbClr val="FFFFFF"/>
                </a:solidFill>
                <a:latin typeface="Montserrat Regular" pitchFamily="34" charset="0"/>
                <a:ea typeface="Montserrat Regular" pitchFamily="34" charset="-122"/>
                <a:cs typeface="Montserrat Regular" pitchFamily="34" charset="-120"/>
              </a:rPr>
              <a:t>Estimated Costs</a:t>
            </a:r>
            <a:endParaRPr lang="en-US" dirty="0"/>
          </a:p>
        </p:txBody>
      </p:sp>
      <p:sp>
        <p:nvSpPr>
          <p:cNvPr id="6" name="Object 5"/>
          <p:cNvSpPr/>
          <p:nvPr/>
        </p:nvSpPr>
        <p:spPr>
          <a:xfrm>
            <a:off x="6094476" y="1871415"/>
            <a:ext cx="5618345" cy="625570"/>
          </a:xfrm>
          <a:prstGeom prst="rect">
            <a:avLst/>
          </a:prstGeom>
          <a:noFill/>
        </p:spPr>
        <p:txBody>
          <a:bodyPr wrap="square" rtlCol="0" anchor="ctr">
            <a:normAutofit/>
          </a:bodyPr>
          <a:lstStyle/>
          <a:p>
            <a:pPr algn="ctr">
              <a:buNone/>
            </a:pPr>
            <a:r>
              <a:rPr lang="en-US" sz="2000" b="1" dirty="0">
                <a:solidFill>
                  <a:srgbClr val="FFFFFF"/>
                </a:solidFill>
                <a:latin typeface="Montserrat Regular" pitchFamily="34" charset="0"/>
                <a:ea typeface="Montserrat Regular" pitchFamily="34" charset="-122"/>
                <a:cs typeface="Montserrat Regular" pitchFamily="34" charset="-120"/>
              </a:rPr>
              <a:t>Estimated Benefits</a:t>
            </a:r>
            <a:endParaRPr lang="en-US" dirty="0"/>
          </a:p>
        </p:txBody>
      </p:sp>
      <p:sp>
        <p:nvSpPr>
          <p:cNvPr id="7" name="Object 6"/>
          <p:cNvSpPr/>
          <p:nvPr/>
        </p:nvSpPr>
        <p:spPr>
          <a:xfrm>
            <a:off x="476131" y="2496985"/>
            <a:ext cx="5618345" cy="834093"/>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$500,000 (development)</a:t>
            </a:r>
            <a:endParaRPr lang="en-US" dirty="0"/>
          </a:p>
        </p:txBody>
      </p:sp>
      <p:sp>
        <p:nvSpPr>
          <p:cNvPr id="8" name="Object 7"/>
          <p:cNvSpPr/>
          <p:nvPr/>
        </p:nvSpPr>
        <p:spPr>
          <a:xfrm>
            <a:off x="6094476" y="2496985"/>
            <a:ext cx="5618345" cy="834093"/>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$547,500 (efficiency savings)</a:t>
            </a:r>
            <a:endParaRPr lang="en-US" dirty="0"/>
          </a:p>
        </p:txBody>
      </p:sp>
      <p:sp>
        <p:nvSpPr>
          <p:cNvPr id="9" name="Object 8"/>
          <p:cNvSpPr/>
          <p:nvPr/>
        </p:nvSpPr>
        <p:spPr>
          <a:xfrm>
            <a:off x="476131" y="3331078"/>
            <a:ext cx="5618345" cy="834093"/>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$75,000 (annual maintenance)</a:t>
            </a:r>
            <a:endParaRPr lang="en-US" dirty="0"/>
          </a:p>
        </p:txBody>
      </p:sp>
      <p:sp>
        <p:nvSpPr>
          <p:cNvPr id="10" name="Object 9"/>
          <p:cNvSpPr/>
          <p:nvPr/>
        </p:nvSpPr>
        <p:spPr>
          <a:xfrm>
            <a:off x="6094476" y="3331078"/>
            <a:ext cx="5618345" cy="834093"/>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$200,000 (hospital stay reductions)</a:t>
            </a:r>
            <a:endParaRPr lang="en-US" dirty="0"/>
          </a:p>
        </p:txBody>
      </p:sp>
      <p:sp>
        <p:nvSpPr>
          <p:cNvPr id="11" name="Object 10"/>
          <p:cNvSpPr/>
          <p:nvPr/>
        </p:nvSpPr>
        <p:spPr>
          <a:xfrm>
            <a:off x="476131" y="4165171"/>
            <a:ext cx="5618345" cy="625570"/>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$50,000 (annual training)</a:t>
            </a:r>
            <a:endParaRPr lang="en-US" dirty="0"/>
          </a:p>
        </p:txBody>
      </p:sp>
      <p:sp>
        <p:nvSpPr>
          <p:cNvPr id="12" name="Object 11"/>
          <p:cNvSpPr/>
          <p:nvPr/>
        </p:nvSpPr>
        <p:spPr>
          <a:xfrm>
            <a:off x="6094476" y="4165171"/>
            <a:ext cx="5618345" cy="625570"/>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$60,000 (annual labor savings)</a:t>
            </a:r>
            <a:endParaRPr lang="en-US" dirty="0"/>
          </a:p>
        </p:txBody>
      </p:sp>
      <p:sp>
        <p:nvSpPr>
          <p:cNvPr id="13" name="Object 12"/>
          <p:cNvSpPr/>
          <p:nvPr/>
        </p:nvSpPr>
        <p:spPr>
          <a:xfrm>
            <a:off x="476131" y="4790741"/>
            <a:ext cx="5618345" cy="625570"/>
          </a:xfrm>
          <a:prstGeom prst="rect">
            <a:avLst/>
          </a:prstGeom>
          <a:noFill/>
        </p:spPr>
        <p:txBody>
          <a:bodyPr wrap="square" rtlCol="0" anchor="ctr">
            <a:normAutofit/>
          </a:bodyPr>
          <a:lstStyle/>
          <a:p>
            <a:pPr algn="ctr">
              <a:buNone/>
            </a:pPr>
            <a:r>
              <a:rPr lang="en-US" sz="2000" i="1" dirty="0">
                <a:solidFill>
                  <a:srgbClr val="2A2921"/>
                </a:solidFill>
                <a:latin typeface="Montserrat Regular" pitchFamily="34" charset="0"/>
                <a:ea typeface="Montserrat Regular" pitchFamily="34" charset="-122"/>
                <a:cs typeface="Montserrat Regular" pitchFamily="34" charset="-120"/>
              </a:rPr>
              <a:t>Total $1,250,000 Over 10 Years</a:t>
            </a:r>
            <a:endParaRPr lang="en-US" dirty="0"/>
          </a:p>
        </p:txBody>
      </p:sp>
      <p:sp>
        <p:nvSpPr>
          <p:cNvPr id="14" name="Object 13"/>
          <p:cNvSpPr/>
          <p:nvPr/>
        </p:nvSpPr>
        <p:spPr>
          <a:xfrm>
            <a:off x="6094476" y="4790741"/>
            <a:ext cx="5618345" cy="625570"/>
          </a:xfrm>
          <a:prstGeom prst="rect">
            <a:avLst/>
          </a:prstGeom>
          <a:noFill/>
        </p:spPr>
        <p:txBody>
          <a:bodyPr wrap="square" rtlCol="0" anchor="ctr">
            <a:normAutofit/>
          </a:bodyPr>
          <a:lstStyle/>
          <a:p>
            <a:pPr algn="ctr">
              <a:buNone/>
            </a:pPr>
            <a:r>
              <a:rPr lang="en-US" sz="2000" i="1" dirty="0">
                <a:solidFill>
                  <a:srgbClr val="2A2921"/>
                </a:solidFill>
                <a:latin typeface="Montserrat Regular" pitchFamily="34" charset="0"/>
                <a:ea typeface="Montserrat Regular" pitchFamily="34" charset="-122"/>
                <a:cs typeface="Montserrat Regular" pitchFamily="34" charset="-120"/>
              </a:rPr>
              <a:t>Total $8,075,000 Over 10 Years</a:t>
            </a:r>
            <a:endParaRPr lang="en-US" dirty="0"/>
          </a:p>
        </p:txBody>
      </p:sp>
      <p:sp>
        <p:nvSpPr>
          <p:cNvPr id="15" name="Object 14"/>
          <p:cNvSpPr/>
          <p:nvPr/>
        </p:nvSpPr>
        <p:spPr>
          <a:xfrm>
            <a:off x="476131" y="5416311"/>
            <a:ext cx="11236690" cy="625570"/>
          </a:xfrm>
          <a:prstGeom prst="rect">
            <a:avLst/>
          </a:prstGeom>
          <a:noFill/>
        </p:spPr>
        <p:txBody>
          <a:bodyPr wrap="square" rtlCol="0" anchor="ctr">
            <a:normAutofit/>
          </a:bodyPr>
          <a:lstStyle/>
          <a:p>
            <a:pPr algn="ctr">
              <a:buNone/>
            </a:pPr>
            <a:r>
              <a:rPr lang="en-US" sz="2000" b="1" dirty="0">
                <a:solidFill>
                  <a:srgbClr val="2A2921"/>
                </a:solidFill>
                <a:latin typeface="Montserrat Regular" pitchFamily="34" charset="0"/>
                <a:ea typeface="Montserrat Regular" pitchFamily="34" charset="-122"/>
                <a:cs typeface="Montserrat Regular" pitchFamily="34" charset="-120"/>
              </a:rPr>
              <a:t>Estimated Profit Over 10 Years = $6,825,000</a:t>
            </a:r>
            <a:endParaRPr lang="en-US" dirty="0"/>
          </a:p>
        </p:txBody>
      </p:sp>
      <p:sp>
        <p:nvSpPr>
          <p:cNvPr id="16" name="Object 15"/>
          <p:cNvSpPr/>
          <p:nvPr/>
        </p:nvSpPr>
        <p:spPr>
          <a:xfrm>
            <a:off x="-476131" y="6537501"/>
            <a:ext cx="12188952" cy="170589"/>
          </a:xfrm>
          <a:prstGeom prst="rect">
            <a:avLst/>
          </a:prstGeom>
          <a:noFill/>
        </p:spPr>
        <p:txBody>
          <a:bodyPr wrap="square" lIns="0" tIns="0" rIns="0" bIns="0" rtlCol="0" anchor="t"/>
          <a:lstStyle/>
          <a:p>
            <a:pPr algn="r">
              <a:lnSpc>
                <a:spcPts val="1344"/>
              </a:lnSpc>
              <a:buNone/>
            </a:pPr>
            <a:r>
              <a:rPr lang="en-US" sz="960" dirty="0">
                <a:solidFill>
                  <a:srgbClr val="5A5A4C"/>
                </a:solidFill>
                <a:latin typeface="Montserrat" pitchFamily="34" charset="0"/>
                <a:ea typeface="Montserrat" pitchFamily="34" charset="-122"/>
                <a:cs typeface="Montserrat" pitchFamily="34" charset="-120"/>
              </a:rPr>
              <a:t>*Data sourced from provided document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E66922"/>
          </a:solidFill>
        </p:spPr>
        <p:txBody>
          <a:bodyPr/>
          <a:lstStyle/>
          <a:p>
            <a:endParaRPr lang="en-US"/>
          </a:p>
        </p:txBody>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Business Risks and Challenges</a:t>
            </a:r>
            <a:endParaRPr lang="en-US" dirty="0"/>
          </a:p>
        </p:txBody>
      </p:sp>
      <p:sp>
        <p:nvSpPr>
          <p:cNvPr id="4" name="Object 3"/>
          <p:cNvSpPr/>
          <p:nvPr/>
        </p:nvSpPr>
        <p:spPr>
          <a:xfrm>
            <a:off x="637944" y="2477947"/>
            <a:ext cx="5647554" cy="2460183"/>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Accuracy and reliability risks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Incorrect diagnoses could lead to health risks and liability</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Data security risks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Potential data breaches compromising privacy</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Data challenges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Bias and lack of diverse data can limit robustness</a:t>
            </a:r>
            <a:endParaRPr lang="en-US" dirty="0"/>
          </a:p>
        </p:txBody>
      </p:sp>
      <p:sp>
        <p:nvSpPr>
          <p:cNvPr id="5" name="Object 4"/>
          <p:cNvSpPr/>
          <p:nvPr/>
        </p:nvSpPr>
        <p:spPr>
          <a:xfrm>
            <a:off x="6632088" y="4049228"/>
            <a:ext cx="5464965" cy="1479131"/>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Integration difficulties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May not integrate well with existing systems, causing disruptions</a:t>
            </a:r>
            <a:endParaRPr lang="en-US" dirty="0"/>
          </a:p>
        </p:txBody>
      </p:sp>
      <p:sp>
        <p:nvSpPr>
          <p:cNvPr id="6" name="Object 5"/>
          <p:cNvSpPr/>
          <p:nvPr/>
        </p:nvSpPr>
        <p:spPr>
          <a:xfrm>
            <a:off x="6632088" y="3040848"/>
            <a:ext cx="4927374" cy="82652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Slow adoption</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Resistance from professionals due to lack of trust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14558C"/>
          </a:solidFill>
        </p:spPr>
        <p:txBody>
          <a:bodyPr/>
          <a:lstStyle/>
          <a:p>
            <a:endParaRPr lang="en-US"/>
          </a:p>
        </p:txBody>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Executive Summary</a:t>
            </a:r>
            <a:endParaRPr lang="en-US" dirty="0"/>
          </a:p>
        </p:txBody>
      </p:sp>
      <p:sp>
        <p:nvSpPr>
          <p:cNvPr id="4" name="Object 3"/>
          <p:cNvSpPr/>
          <p:nvPr/>
        </p:nvSpPr>
        <p:spPr>
          <a:xfrm>
            <a:off x="476131" y="1714071"/>
            <a:ext cx="5523119" cy="1775968"/>
          </a:xfrm>
          <a:prstGeom prst="rect">
            <a:avLst/>
          </a:prstGeom>
          <a:noFill/>
          <a:ln w="25400">
            <a:solidFill>
              <a:srgbClr val="62A8BB"/>
            </a:solidFill>
            <a:prstDash val="solid"/>
            <a:miter lim="800000"/>
          </a:ln>
        </p:spPr>
        <p:txBody>
          <a:bodyPr/>
          <a:lstStyle/>
          <a:p>
            <a:endParaRPr lang="en-US"/>
          </a:p>
        </p:txBody>
      </p:sp>
      <p:sp>
        <p:nvSpPr>
          <p:cNvPr id="5" name="Object 4"/>
          <p:cNvSpPr/>
          <p:nvPr/>
        </p:nvSpPr>
        <p:spPr>
          <a:xfrm>
            <a:off x="595067" y="1927289"/>
            <a:ext cx="5240957"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Automated diagnosis</a:t>
            </a:r>
            <a:endParaRPr lang="en-US" dirty="0"/>
          </a:p>
        </p:txBody>
      </p:sp>
      <p:sp>
        <p:nvSpPr>
          <p:cNvPr id="6" name="Object 5"/>
          <p:cNvSpPr/>
          <p:nvPr/>
        </p:nvSpPr>
        <p:spPr>
          <a:xfrm>
            <a:off x="595067" y="2400146"/>
            <a:ext cx="5240957"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CNN model for fast and accurate malaria detection from blood samples</a:t>
            </a:r>
            <a:endParaRPr lang="en-US" dirty="0"/>
          </a:p>
        </p:txBody>
      </p:sp>
      <p:sp>
        <p:nvSpPr>
          <p:cNvPr id="7" name="Object 6"/>
          <p:cNvSpPr/>
          <p:nvPr/>
        </p:nvSpPr>
        <p:spPr>
          <a:xfrm>
            <a:off x="6189702" y="1714071"/>
            <a:ext cx="5523119" cy="1775968"/>
          </a:xfrm>
          <a:prstGeom prst="rect">
            <a:avLst/>
          </a:prstGeom>
          <a:noFill/>
          <a:ln w="25400">
            <a:solidFill>
              <a:srgbClr val="F0B356"/>
            </a:solidFill>
            <a:prstDash val="solid"/>
            <a:miter lim="800000"/>
          </a:ln>
        </p:spPr>
        <p:txBody>
          <a:bodyPr/>
          <a:lstStyle/>
          <a:p>
            <a:endParaRPr lang="en-US"/>
          </a:p>
        </p:txBody>
      </p:sp>
      <p:sp>
        <p:nvSpPr>
          <p:cNvPr id="8" name="Object 7"/>
          <p:cNvSpPr/>
          <p:nvPr/>
        </p:nvSpPr>
        <p:spPr>
          <a:xfrm>
            <a:off x="6308638" y="1927289"/>
            <a:ext cx="5240957"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Expanded testing</a:t>
            </a:r>
            <a:endParaRPr lang="en-US" dirty="0"/>
          </a:p>
        </p:txBody>
      </p:sp>
      <p:sp>
        <p:nvSpPr>
          <p:cNvPr id="9" name="Object 8"/>
          <p:cNvSpPr/>
          <p:nvPr/>
        </p:nvSpPr>
        <p:spPr>
          <a:xfrm>
            <a:off x="6308638" y="2400146"/>
            <a:ext cx="5240957" cy="266633"/>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Scalable AI solution enables widespread screening</a:t>
            </a:r>
            <a:endParaRPr lang="en-US" dirty="0"/>
          </a:p>
        </p:txBody>
      </p:sp>
      <p:sp>
        <p:nvSpPr>
          <p:cNvPr id="10" name="Object 9"/>
          <p:cNvSpPr/>
          <p:nvPr/>
        </p:nvSpPr>
        <p:spPr>
          <a:xfrm>
            <a:off x="476131" y="3680492"/>
            <a:ext cx="5523119" cy="1775968"/>
          </a:xfrm>
          <a:prstGeom prst="rect">
            <a:avLst/>
          </a:prstGeom>
          <a:noFill/>
          <a:ln w="25400">
            <a:solidFill>
              <a:srgbClr val="E66922"/>
            </a:solidFill>
            <a:prstDash val="solid"/>
            <a:miter lim="800000"/>
          </a:ln>
        </p:spPr>
        <p:txBody>
          <a:bodyPr/>
          <a:lstStyle/>
          <a:p>
            <a:endParaRPr lang="en-US"/>
          </a:p>
        </p:txBody>
      </p:sp>
      <p:sp>
        <p:nvSpPr>
          <p:cNvPr id="11" name="Object 10"/>
          <p:cNvSpPr/>
          <p:nvPr/>
        </p:nvSpPr>
        <p:spPr>
          <a:xfrm>
            <a:off x="595067" y="3893710"/>
            <a:ext cx="5240957"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Prompt treatment</a:t>
            </a:r>
            <a:endParaRPr lang="en-US" dirty="0"/>
          </a:p>
        </p:txBody>
      </p:sp>
      <p:sp>
        <p:nvSpPr>
          <p:cNvPr id="12" name="Object 11"/>
          <p:cNvSpPr/>
          <p:nvPr/>
        </p:nvSpPr>
        <p:spPr>
          <a:xfrm>
            <a:off x="595067" y="4366567"/>
            <a:ext cx="5240957"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Faster diagnosis reduces treatment delays, saving lives</a:t>
            </a:r>
            <a:endParaRPr lang="en-US" dirty="0"/>
          </a:p>
        </p:txBody>
      </p:sp>
      <p:sp>
        <p:nvSpPr>
          <p:cNvPr id="13" name="Object 12"/>
          <p:cNvSpPr/>
          <p:nvPr/>
        </p:nvSpPr>
        <p:spPr>
          <a:xfrm>
            <a:off x="6189702" y="3680492"/>
            <a:ext cx="5523119" cy="1775968"/>
          </a:xfrm>
          <a:prstGeom prst="rect">
            <a:avLst/>
          </a:prstGeom>
          <a:noFill/>
          <a:ln w="25400">
            <a:solidFill>
              <a:srgbClr val="14558C"/>
            </a:solidFill>
            <a:prstDash val="solid"/>
            <a:miter lim="800000"/>
          </a:ln>
        </p:spPr>
        <p:txBody>
          <a:bodyPr/>
          <a:lstStyle/>
          <a:p>
            <a:endParaRPr lang="en-US"/>
          </a:p>
        </p:txBody>
      </p:sp>
      <p:sp>
        <p:nvSpPr>
          <p:cNvPr id="14" name="Object 13"/>
          <p:cNvSpPr/>
          <p:nvPr/>
        </p:nvSpPr>
        <p:spPr>
          <a:xfrm>
            <a:off x="6308638" y="3893710"/>
            <a:ext cx="5240957"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Cost savings</a:t>
            </a:r>
            <a:endParaRPr lang="en-US" dirty="0"/>
          </a:p>
        </p:txBody>
      </p:sp>
      <p:sp>
        <p:nvSpPr>
          <p:cNvPr id="15" name="Object 14"/>
          <p:cNvSpPr/>
          <p:nvPr/>
        </p:nvSpPr>
        <p:spPr>
          <a:xfrm>
            <a:off x="6308638" y="4366567"/>
            <a:ext cx="5240957" cy="266633"/>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More efficient use of healthcare resources</a:t>
            </a:r>
            <a:endParaRPr lang="en-US" dirty="0"/>
          </a:p>
        </p:txBody>
      </p:sp>
      <p:sp>
        <p:nvSpPr>
          <p:cNvPr id="16" name="Object 15"/>
          <p:cNvSpPr/>
          <p:nvPr/>
        </p:nvSpPr>
        <p:spPr>
          <a:xfrm>
            <a:off x="0" y="5932591"/>
            <a:ext cx="12188952" cy="923694"/>
          </a:xfrm>
          <a:prstGeom prst="rect">
            <a:avLst/>
          </a:prstGeom>
          <a:solidFill>
            <a:srgbClr val="F5F5F5"/>
          </a:solidFill>
        </p:spPr>
        <p:txBody>
          <a:bodyPr/>
          <a:lstStyle/>
          <a:p>
            <a:endParaRPr lang="en-US"/>
          </a:p>
        </p:txBody>
      </p:sp>
      <p:sp>
        <p:nvSpPr>
          <p:cNvPr id="17" name="Object 16"/>
          <p:cNvSpPr/>
          <p:nvPr/>
        </p:nvSpPr>
        <p:spPr>
          <a:xfrm>
            <a:off x="-95226" y="6249516"/>
            <a:ext cx="12379404" cy="28791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Revolutionizing malaria diagnosis with AI to reduce disease burden and enable a healthier future.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874152" y="3171999"/>
            <a:ext cx="2440647"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2914888"/>
            <a:ext cx="2433037" cy="1019813"/>
          </a:xfrm>
          <a:prstGeom prst="rect">
            <a:avLst/>
          </a:prstGeom>
          <a:noFill/>
        </p:spPr>
        <p:txBody>
          <a:bodyPr wrap="square" lIns="0" tIns="0" rIns="0" bIns="0" rtlCol="0" anchor="t"/>
          <a:lstStyle/>
          <a:p>
            <a:pPr algn="l">
              <a:lnSpc>
                <a:spcPts val="4016"/>
              </a:lnSpc>
              <a:buNone/>
            </a:pPr>
            <a:r>
              <a:rPr lang="en-US" sz="3188" b="1" dirty="0">
                <a:solidFill>
                  <a:srgbClr val="2A2921"/>
                </a:solidFill>
                <a:latin typeface="Montserrat" pitchFamily="34" charset="0"/>
                <a:ea typeface="Montserrat" pitchFamily="34" charset="-122"/>
                <a:cs typeface="Montserrat" pitchFamily="34" charset="-120"/>
              </a:rPr>
              <a:t>Problem Definition</a:t>
            </a:r>
            <a:endParaRPr lang="en-US" dirty="0"/>
          </a:p>
        </p:txBody>
      </p:sp>
      <p:sp>
        <p:nvSpPr>
          <p:cNvPr id="3" name="Object 2"/>
          <p:cNvSpPr/>
          <p:nvPr/>
        </p:nvSpPr>
        <p:spPr>
          <a:xfrm>
            <a:off x="4285178" y="476131"/>
            <a:ext cx="2348913" cy="5904024"/>
          </a:xfrm>
          <a:prstGeom prst="rect">
            <a:avLst/>
          </a:prstGeom>
          <a:noFill/>
          <a:ln w="25400">
            <a:solidFill>
              <a:srgbClr val="62A8BB"/>
            </a:solidFill>
            <a:prstDash val="solid"/>
            <a:miter lim="800000"/>
          </a:ln>
        </p:spPr>
        <p:txBody>
          <a:bodyPr/>
          <a:lstStyle/>
          <a:p>
            <a:endParaRPr lang="en-US"/>
          </a:p>
        </p:txBody>
      </p:sp>
      <p:sp>
        <p:nvSpPr>
          <p:cNvPr id="4" name="Object 3"/>
          <p:cNvSpPr/>
          <p:nvPr/>
        </p:nvSpPr>
        <p:spPr>
          <a:xfrm>
            <a:off x="4428412" y="689348"/>
            <a:ext cx="2060033" cy="652746"/>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Significant global impact</a:t>
            </a:r>
            <a:endParaRPr lang="en-US" dirty="0"/>
          </a:p>
        </p:txBody>
      </p:sp>
      <p:sp>
        <p:nvSpPr>
          <p:cNvPr id="5" name="Object 4"/>
          <p:cNvSpPr/>
          <p:nvPr/>
        </p:nvSpPr>
        <p:spPr>
          <a:xfrm>
            <a:off x="4455982" y="1488579"/>
            <a:ext cx="2060033" cy="21330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Nearly all cases occur in 29 countries, with highest burdens in Africa. Malaria cases and deaths increased from 2019 to 2020.</a:t>
            </a:r>
            <a:endParaRPr lang="en-US" dirty="0"/>
          </a:p>
        </p:txBody>
      </p:sp>
      <p:sp>
        <p:nvSpPr>
          <p:cNvPr id="6" name="Object 5"/>
          <p:cNvSpPr/>
          <p:nvPr/>
        </p:nvSpPr>
        <p:spPr>
          <a:xfrm>
            <a:off x="6824543" y="476131"/>
            <a:ext cx="2348913" cy="5904024"/>
          </a:xfrm>
          <a:prstGeom prst="rect">
            <a:avLst/>
          </a:prstGeom>
          <a:noFill/>
          <a:ln w="25400">
            <a:solidFill>
              <a:srgbClr val="F0B356"/>
            </a:solidFill>
            <a:prstDash val="solid"/>
            <a:miter lim="800000"/>
          </a:ln>
        </p:spPr>
        <p:txBody>
          <a:bodyPr/>
          <a:lstStyle/>
          <a:p>
            <a:endParaRPr lang="en-US"/>
          </a:p>
        </p:txBody>
      </p:sp>
      <p:sp>
        <p:nvSpPr>
          <p:cNvPr id="7" name="Object 6"/>
          <p:cNvSpPr/>
          <p:nvPr/>
        </p:nvSpPr>
        <p:spPr>
          <a:xfrm>
            <a:off x="6967777" y="689348"/>
            <a:ext cx="2060033" cy="979119"/>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Manual diagnosis has limitations</a:t>
            </a:r>
            <a:endParaRPr lang="en-US" dirty="0"/>
          </a:p>
        </p:txBody>
      </p:sp>
      <p:sp>
        <p:nvSpPr>
          <p:cNvPr id="8" name="Object 7"/>
          <p:cNvSpPr/>
          <p:nvPr/>
        </p:nvSpPr>
        <p:spPr>
          <a:xfrm>
            <a:off x="6963182" y="1814952"/>
            <a:ext cx="2060033" cy="13331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It's slow, accuracy depends on expertise, and quality issues lead to misdiagnosis.</a:t>
            </a:r>
            <a:endParaRPr lang="en-US" dirty="0"/>
          </a:p>
        </p:txBody>
      </p:sp>
      <p:sp>
        <p:nvSpPr>
          <p:cNvPr id="9" name="Object 8"/>
          <p:cNvSpPr/>
          <p:nvPr/>
        </p:nvSpPr>
        <p:spPr>
          <a:xfrm>
            <a:off x="9363908" y="476131"/>
            <a:ext cx="2348913" cy="5904024"/>
          </a:xfrm>
          <a:prstGeom prst="rect">
            <a:avLst/>
          </a:prstGeom>
          <a:noFill/>
          <a:ln w="25400">
            <a:solidFill>
              <a:srgbClr val="E66922"/>
            </a:solidFill>
            <a:prstDash val="solid"/>
            <a:miter lim="800000"/>
          </a:ln>
        </p:spPr>
        <p:txBody>
          <a:bodyPr/>
          <a:lstStyle/>
          <a:p>
            <a:endParaRPr lang="en-US"/>
          </a:p>
        </p:txBody>
      </p:sp>
      <p:sp>
        <p:nvSpPr>
          <p:cNvPr id="10" name="Object 9"/>
          <p:cNvSpPr/>
          <p:nvPr/>
        </p:nvSpPr>
        <p:spPr>
          <a:xfrm>
            <a:off x="9507142" y="689348"/>
            <a:ext cx="2060033" cy="1631864"/>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Machine learning enables rapid, accurate diagnosis</a:t>
            </a:r>
            <a:endParaRPr lang="en-US" dirty="0"/>
          </a:p>
        </p:txBody>
      </p:sp>
      <p:sp>
        <p:nvSpPr>
          <p:cNvPr id="11" name="Object 10"/>
          <p:cNvSpPr/>
          <p:nvPr/>
        </p:nvSpPr>
        <p:spPr>
          <a:xfrm>
            <a:off x="9502547" y="2467697"/>
            <a:ext cx="2060033" cy="21330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Automated diagnosis with convolutional neural networks is up to to 98% accurate, enabling faster and more consistent results.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Automated Diagnosis</a:t>
            </a:r>
            <a:endParaRPr lang="en-US" dirty="0"/>
          </a:p>
        </p:txBody>
      </p:sp>
      <p:sp>
        <p:nvSpPr>
          <p:cNvPr id="3" name="Object 2"/>
          <p:cNvSpPr/>
          <p:nvPr/>
        </p:nvSpPr>
        <p:spPr>
          <a:xfrm>
            <a:off x="0" y="978375"/>
            <a:ext cx="12188952" cy="266633"/>
          </a:xfrm>
          <a:prstGeom prst="rect">
            <a:avLst/>
          </a:prstGeom>
          <a:noFill/>
        </p:spPr>
        <p:txBody>
          <a:bodyPr wrap="square" lIns="0" tIns="0" rIns="0" bIns="0" rtlCol="0" anchor="t"/>
          <a:lstStyle/>
          <a:p>
            <a:pPr algn="ctr">
              <a:lnSpc>
                <a:spcPts val="2100"/>
              </a:lnSpc>
              <a:spcBef>
                <a:spcPts val="816"/>
              </a:spcBef>
              <a:buNone/>
            </a:pPr>
            <a:r>
              <a:rPr lang="en-US" sz="1500" dirty="0">
                <a:solidFill>
                  <a:srgbClr val="2A2921"/>
                </a:solidFill>
                <a:latin typeface="Montserrat" pitchFamily="34" charset="0"/>
                <a:ea typeface="Montserrat" pitchFamily="34" charset="-122"/>
                <a:cs typeface="Montserrat" pitchFamily="34" charset="-120"/>
              </a:rPr>
              <a:t>Deep Learning: Convolutional Neural Networks (CNNs)</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7068" y="2385898"/>
            <a:ext cx="466608" cy="371382"/>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2506" y="2326668"/>
            <a:ext cx="133317" cy="123794"/>
          </a:xfrm>
          <a:prstGeom prst="rect">
            <a:avLst/>
          </a:prstGeom>
        </p:spPr>
      </p:pic>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2525" y="2385898"/>
            <a:ext cx="466608" cy="371382"/>
          </a:xfrm>
          <a:prstGeom prst="rect">
            <a:avLst/>
          </a:prstGeom>
        </p:spPr>
      </p:pic>
      <p:pic>
        <p:nvPicPr>
          <p:cNvPr id="7" name="Object 6"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1522" y="2326668"/>
            <a:ext cx="133317" cy="123794"/>
          </a:xfrm>
          <a:prstGeom prst="rect">
            <a:avLst/>
          </a:prstGeom>
        </p:spPr>
      </p:pic>
      <p:pic>
        <p:nvPicPr>
          <p:cNvPr id="8" name="Object 7" descr="preencoded.png"/>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5217068" y="3417007"/>
            <a:ext cx="466608" cy="371382"/>
          </a:xfrm>
          <a:prstGeom prst="rect">
            <a:avLst/>
          </a:prstGeom>
        </p:spPr>
      </p:pic>
      <p:pic>
        <p:nvPicPr>
          <p:cNvPr id="9" name="Object 8"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42506" y="3728778"/>
            <a:ext cx="133317" cy="123794"/>
          </a:xfrm>
          <a:prstGeom prst="rect">
            <a:avLst/>
          </a:prstGeom>
        </p:spPr>
      </p:pic>
      <p:pic>
        <p:nvPicPr>
          <p:cNvPr id="10" name="Object 9" descr="preencoded.png"/>
          <p:cNvPicPr>
            <a:picLocks noChangeAspect="1"/>
          </p:cNvPicPr>
          <p:nvPr/>
        </p:nvPicPr>
        <p:blipFill>
          <a:blip r:embed="rId3">
            <a:extLst>
              <a:ext uri="{96DAC541-7B7A-43D3-8B79-37D633B846F1}">
                <asvg:svgBlip xmlns:asvg="http://schemas.microsoft.com/office/drawing/2016/SVG/main" r:embed="rId14"/>
              </a:ext>
            </a:extLst>
          </a:blip>
          <a:stretch>
            <a:fillRect/>
          </a:stretch>
        </p:blipFill>
        <p:spPr>
          <a:xfrm>
            <a:off x="6512525" y="3417007"/>
            <a:ext cx="466608" cy="371382"/>
          </a:xfrm>
          <a:prstGeom prst="rect">
            <a:avLst/>
          </a:prstGeom>
        </p:spPr>
      </p:pic>
      <p:pic>
        <p:nvPicPr>
          <p:cNvPr id="11" name="Object 10"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21522" y="3728778"/>
            <a:ext cx="133317" cy="123794"/>
          </a:xfrm>
          <a:prstGeom prst="rect">
            <a:avLst/>
          </a:prstGeom>
        </p:spPr>
      </p:pic>
      <p:pic>
        <p:nvPicPr>
          <p:cNvPr id="12" name="Object 11"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31778" y="2623672"/>
            <a:ext cx="933217" cy="933217"/>
          </a:xfrm>
          <a:prstGeom prst="rect">
            <a:avLst/>
          </a:prstGeom>
        </p:spPr>
      </p:pic>
      <p:sp>
        <p:nvSpPr>
          <p:cNvPr id="13" name="Object 12"/>
          <p:cNvSpPr/>
          <p:nvPr/>
        </p:nvSpPr>
        <p:spPr>
          <a:xfrm>
            <a:off x="5806417" y="2968534"/>
            <a:ext cx="576118"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CNNs</a:t>
            </a:r>
            <a:endParaRPr lang="en-US" dirty="0"/>
          </a:p>
        </p:txBody>
      </p:sp>
      <p:sp>
        <p:nvSpPr>
          <p:cNvPr id="14" name="Object 13"/>
          <p:cNvSpPr/>
          <p:nvPr/>
        </p:nvSpPr>
        <p:spPr>
          <a:xfrm>
            <a:off x="4434444" y="1692317"/>
            <a:ext cx="714196" cy="714196"/>
          </a:xfrm>
          <a:prstGeom prst="ellipse">
            <a:avLst/>
          </a:prstGeom>
          <a:noFill/>
          <a:ln w="25400">
            <a:solidFill>
              <a:srgbClr val="62A8BB"/>
            </a:solidFill>
            <a:prstDash val="solid"/>
            <a:miter lim="800000"/>
          </a:ln>
        </p:spPr>
        <p:txBody>
          <a:bodyPr/>
          <a:lstStyle/>
          <a:p>
            <a:endParaRPr lang="en-US"/>
          </a:p>
        </p:txBody>
      </p:sp>
      <p:pic>
        <p:nvPicPr>
          <p:cNvPr id="15" name="Object 14"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40899" y="1930524"/>
            <a:ext cx="304724" cy="238065"/>
          </a:xfrm>
          <a:prstGeom prst="rect">
            <a:avLst/>
          </a:prstGeom>
        </p:spPr>
      </p:pic>
      <p:sp>
        <p:nvSpPr>
          <p:cNvPr id="16" name="Object 15"/>
          <p:cNvSpPr/>
          <p:nvPr/>
        </p:nvSpPr>
        <p:spPr>
          <a:xfrm>
            <a:off x="274431" y="1934240"/>
            <a:ext cx="4064745" cy="230403"/>
          </a:xfrm>
          <a:prstGeom prst="rect">
            <a:avLst/>
          </a:prstGeom>
          <a:noFill/>
        </p:spPr>
        <p:txBody>
          <a:bodyPr wrap="square" lIns="0" tIns="0" rIns="0" bIns="0" rtlCol="0" anchor="t"/>
          <a:lstStyle/>
          <a:p>
            <a:pPr algn="r">
              <a:lnSpc>
                <a:spcPts val="1814"/>
              </a:lnSpc>
              <a:buNone/>
            </a:pPr>
            <a:r>
              <a:rPr lang="en-US" sz="1440" dirty="0">
                <a:solidFill>
                  <a:srgbClr val="2A2921"/>
                </a:solidFill>
                <a:latin typeface="Montserrat" pitchFamily="34" charset="0"/>
                <a:ea typeface="Montserrat" pitchFamily="34" charset="-122"/>
                <a:cs typeface="Montserrat" pitchFamily="34" charset="-120"/>
              </a:rPr>
              <a:t>Specialized in Image Processing</a:t>
            </a:r>
            <a:endParaRPr lang="en-US" dirty="0"/>
          </a:p>
        </p:txBody>
      </p:sp>
      <p:sp>
        <p:nvSpPr>
          <p:cNvPr id="17" name="Object 16"/>
          <p:cNvSpPr/>
          <p:nvPr/>
        </p:nvSpPr>
        <p:spPr>
          <a:xfrm>
            <a:off x="274431" y="2250569"/>
            <a:ext cx="4064745" cy="639875"/>
          </a:xfrm>
          <a:prstGeom prst="rect">
            <a:avLst/>
          </a:prstGeom>
          <a:noFill/>
        </p:spPr>
        <p:txBody>
          <a:bodyPr wrap="square" lIns="0" tIns="0" rIns="0" bIns="0" rtlCol="0" anchor="t"/>
          <a:lstStyle/>
          <a:p>
            <a:pPr algn="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CNNs excel at processing visual data like images, making them ideal for detecting malaria in blood smears</a:t>
            </a:r>
            <a:endParaRPr lang="en-US" dirty="0"/>
          </a:p>
        </p:txBody>
      </p:sp>
      <p:sp>
        <p:nvSpPr>
          <p:cNvPr id="18" name="Object 17"/>
          <p:cNvSpPr/>
          <p:nvPr/>
        </p:nvSpPr>
        <p:spPr>
          <a:xfrm>
            <a:off x="7040312" y="1692317"/>
            <a:ext cx="714196" cy="714196"/>
          </a:xfrm>
          <a:prstGeom prst="ellipse">
            <a:avLst/>
          </a:prstGeom>
          <a:noFill/>
          <a:ln w="25400">
            <a:solidFill>
              <a:srgbClr val="F0B356"/>
            </a:solidFill>
            <a:prstDash val="solid"/>
            <a:miter lim="800000"/>
          </a:ln>
        </p:spPr>
        <p:txBody>
          <a:bodyPr/>
          <a:lstStyle/>
          <a:p>
            <a:endParaRPr lang="en-US"/>
          </a:p>
        </p:txBody>
      </p:sp>
      <p:pic>
        <p:nvPicPr>
          <p:cNvPr id="19" name="Object 18"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55068" y="1907090"/>
            <a:ext cx="285679" cy="285679"/>
          </a:xfrm>
          <a:prstGeom prst="rect">
            <a:avLst/>
          </a:prstGeom>
        </p:spPr>
      </p:pic>
      <p:sp>
        <p:nvSpPr>
          <p:cNvPr id="20" name="Object 19"/>
          <p:cNvSpPr/>
          <p:nvPr/>
        </p:nvSpPr>
        <p:spPr>
          <a:xfrm>
            <a:off x="7849734" y="1934240"/>
            <a:ext cx="3628400" cy="230403"/>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Automated Feature Extraction</a:t>
            </a:r>
            <a:endParaRPr lang="en-US" dirty="0"/>
          </a:p>
        </p:txBody>
      </p:sp>
      <p:sp>
        <p:nvSpPr>
          <p:cNvPr id="21" name="Object 20"/>
          <p:cNvSpPr/>
          <p:nvPr/>
        </p:nvSpPr>
        <p:spPr>
          <a:xfrm>
            <a:off x="7849734" y="2250569"/>
            <a:ext cx="3628400" cy="639875"/>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CNNs automatically learn hierarchical image features, detecting low-level and complex patterns like parasitized cells</a:t>
            </a:r>
            <a:endParaRPr lang="en-US" dirty="0"/>
          </a:p>
        </p:txBody>
      </p:sp>
      <p:sp>
        <p:nvSpPr>
          <p:cNvPr id="22" name="Object 21"/>
          <p:cNvSpPr/>
          <p:nvPr/>
        </p:nvSpPr>
        <p:spPr>
          <a:xfrm>
            <a:off x="4434444" y="3766238"/>
            <a:ext cx="714196" cy="714196"/>
          </a:xfrm>
          <a:prstGeom prst="ellipse">
            <a:avLst/>
          </a:prstGeom>
          <a:noFill/>
          <a:ln w="25400">
            <a:solidFill>
              <a:srgbClr val="14558C"/>
            </a:solidFill>
            <a:prstDash val="solid"/>
            <a:miter lim="800000"/>
          </a:ln>
        </p:spPr>
        <p:txBody>
          <a:bodyPr/>
          <a:lstStyle/>
          <a:p>
            <a:endParaRPr lang="en-US"/>
          </a:p>
        </p:txBody>
      </p:sp>
      <p:pic>
        <p:nvPicPr>
          <p:cNvPr id="23" name="Object 22"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84666" y="3994196"/>
            <a:ext cx="418995" cy="266633"/>
          </a:xfrm>
          <a:prstGeom prst="rect">
            <a:avLst/>
          </a:prstGeom>
        </p:spPr>
      </p:pic>
      <p:sp>
        <p:nvSpPr>
          <p:cNvPr id="24" name="Object 23"/>
          <p:cNvSpPr/>
          <p:nvPr/>
        </p:nvSpPr>
        <p:spPr>
          <a:xfrm>
            <a:off x="1038937" y="4008160"/>
            <a:ext cx="3300242" cy="230403"/>
          </a:xfrm>
          <a:prstGeom prst="rect">
            <a:avLst/>
          </a:prstGeom>
          <a:noFill/>
        </p:spPr>
        <p:txBody>
          <a:bodyPr wrap="square" lIns="0" tIns="0" rIns="0" bIns="0" rtlCol="0" anchor="t"/>
          <a:lstStyle/>
          <a:p>
            <a:pPr algn="r">
              <a:lnSpc>
                <a:spcPts val="1814"/>
              </a:lnSpc>
              <a:buNone/>
            </a:pPr>
            <a:r>
              <a:rPr lang="en-US" sz="1440" dirty="0">
                <a:solidFill>
                  <a:srgbClr val="2A2921"/>
                </a:solidFill>
                <a:latin typeface="Montserrat" pitchFamily="34" charset="0"/>
                <a:ea typeface="Montserrat" pitchFamily="34" charset="-122"/>
                <a:cs typeface="Montserrat" pitchFamily="34" charset="-120"/>
              </a:rPr>
              <a:t>Efficiency and Effectiveness</a:t>
            </a:r>
            <a:endParaRPr lang="en-US" dirty="0"/>
          </a:p>
        </p:txBody>
      </p:sp>
      <p:sp>
        <p:nvSpPr>
          <p:cNvPr id="25" name="Object 24"/>
          <p:cNvSpPr/>
          <p:nvPr/>
        </p:nvSpPr>
        <p:spPr>
          <a:xfrm>
            <a:off x="1038937" y="4324490"/>
            <a:ext cx="3300242" cy="639875"/>
          </a:xfrm>
          <a:prstGeom prst="rect">
            <a:avLst/>
          </a:prstGeom>
          <a:noFill/>
        </p:spPr>
        <p:txBody>
          <a:bodyPr wrap="square" lIns="0" tIns="0" rIns="0" bIns="0" rtlCol="0" anchor="t"/>
          <a:lstStyle/>
          <a:p>
            <a:pPr algn="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CNNs require fewer parameters than ANNs, with convolutional and pooling layers reducing computations</a:t>
            </a:r>
            <a:endParaRPr lang="en-US" dirty="0"/>
          </a:p>
        </p:txBody>
      </p:sp>
      <p:sp>
        <p:nvSpPr>
          <p:cNvPr id="26" name="Object 25"/>
          <p:cNvSpPr/>
          <p:nvPr/>
        </p:nvSpPr>
        <p:spPr>
          <a:xfrm>
            <a:off x="7040312" y="3766238"/>
            <a:ext cx="714196" cy="714196"/>
          </a:xfrm>
          <a:prstGeom prst="ellipse">
            <a:avLst/>
          </a:prstGeom>
          <a:noFill/>
          <a:ln w="25400">
            <a:solidFill>
              <a:srgbClr val="E66922"/>
            </a:solidFill>
            <a:prstDash val="solid"/>
            <a:miter lim="800000"/>
          </a:ln>
        </p:spPr>
        <p:txBody>
          <a:bodyPr/>
          <a:lstStyle/>
          <a:p>
            <a:endParaRPr lang="en-US"/>
          </a:p>
        </p:txBody>
      </p:sp>
      <p:pic>
        <p:nvPicPr>
          <p:cNvPr id="27" name="Object 26"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55081" y="3989382"/>
            <a:ext cx="285679" cy="266633"/>
          </a:xfrm>
          <a:prstGeom prst="rect">
            <a:avLst/>
          </a:prstGeom>
        </p:spPr>
      </p:pic>
      <p:sp>
        <p:nvSpPr>
          <p:cNvPr id="28" name="Object 27"/>
          <p:cNvSpPr/>
          <p:nvPr/>
        </p:nvSpPr>
        <p:spPr>
          <a:xfrm>
            <a:off x="7849734" y="4008160"/>
            <a:ext cx="3457202" cy="230403"/>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Handling Variability</a:t>
            </a:r>
            <a:endParaRPr lang="en-US" dirty="0"/>
          </a:p>
        </p:txBody>
      </p:sp>
      <p:sp>
        <p:nvSpPr>
          <p:cNvPr id="29" name="Object 28"/>
          <p:cNvSpPr/>
          <p:nvPr/>
        </p:nvSpPr>
        <p:spPr>
          <a:xfrm>
            <a:off x="7849734" y="4324490"/>
            <a:ext cx="3457202" cy="853167"/>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CNNs have the ability to recognize patterns with extreme variability, such as different stages of malaria in blood cells, which is a challenge for ANNs</a:t>
            </a:r>
            <a:endParaRPr lang="en-US" dirty="0"/>
          </a:p>
        </p:txBody>
      </p:sp>
      <p:sp>
        <p:nvSpPr>
          <p:cNvPr id="30" name="Object 29"/>
          <p:cNvSpPr/>
          <p:nvPr/>
        </p:nvSpPr>
        <p:spPr>
          <a:xfrm>
            <a:off x="0" y="5637390"/>
            <a:ext cx="12188952" cy="1218895"/>
          </a:xfrm>
          <a:prstGeom prst="rect">
            <a:avLst/>
          </a:prstGeom>
          <a:solidFill>
            <a:srgbClr val="14558C"/>
          </a:solidFill>
        </p:spPr>
        <p:txBody>
          <a:bodyPr/>
          <a:lstStyle/>
          <a:p>
            <a:endParaRPr lang="en-US"/>
          </a:p>
        </p:txBody>
      </p:sp>
      <p:sp>
        <p:nvSpPr>
          <p:cNvPr id="31" name="Object 30"/>
          <p:cNvSpPr/>
          <p:nvPr/>
        </p:nvSpPr>
        <p:spPr>
          <a:xfrm>
            <a:off x="232114" y="5954315"/>
            <a:ext cx="11724724"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In summary, CNNs are well-suited for malaria detection from blood cell images due to their specialization in image processing, automated feature extraction capabilities, and efficiency.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F0B356"/>
          </a:solidFill>
        </p:spPr>
        <p:txBody>
          <a:bodyPr/>
          <a:lstStyle/>
          <a:p>
            <a:endParaRPr lang="en-US"/>
          </a:p>
        </p:txBody>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Deep Learning to Solve the Problem</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0059" y="2399398"/>
            <a:ext cx="580880" cy="876081"/>
          </a:xfrm>
          <a:prstGeom prst="rect">
            <a:avLst/>
          </a:prstGeom>
        </p:spPr>
      </p:pic>
      <p:sp>
        <p:nvSpPr>
          <p:cNvPr id="5" name="Object 4"/>
          <p:cNvSpPr/>
          <p:nvPr/>
        </p:nvSpPr>
        <p:spPr>
          <a:xfrm>
            <a:off x="419947" y="3629308"/>
            <a:ext cx="3540510"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Improve diagnostic speed and accuracy</a:t>
            </a:r>
            <a:endParaRPr lang="en-US" dirty="0"/>
          </a:p>
        </p:txBody>
      </p:sp>
      <p:sp>
        <p:nvSpPr>
          <p:cNvPr id="6" name="Object 5"/>
          <p:cNvSpPr/>
          <p:nvPr/>
        </p:nvSpPr>
        <p:spPr>
          <a:xfrm>
            <a:off x="419947" y="4176040"/>
            <a:ext cx="3540510"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Use AI and deep learning to automate malaria detection from blood smears with 98%+ accuracy</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6215" y="2399406"/>
            <a:ext cx="742764" cy="847513"/>
          </a:xfrm>
          <a:prstGeom prst="rect">
            <a:avLst/>
          </a:prstGeom>
        </p:spPr>
      </p:pic>
      <p:sp>
        <p:nvSpPr>
          <p:cNvPr id="8" name="Object 7"/>
          <p:cNvSpPr/>
          <p:nvPr/>
        </p:nvSpPr>
        <p:spPr>
          <a:xfrm>
            <a:off x="4308509" y="3629308"/>
            <a:ext cx="3571934"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Enhance accessibility</a:t>
            </a:r>
            <a:endParaRPr lang="en-US" dirty="0"/>
          </a:p>
        </p:txBody>
      </p:sp>
      <p:sp>
        <p:nvSpPr>
          <p:cNvPr id="9" name="Object 8"/>
          <p:cNvSpPr/>
          <p:nvPr/>
        </p:nvSpPr>
        <p:spPr>
          <a:xfrm>
            <a:off x="4308509" y="3945638"/>
            <a:ext cx="3571934"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Deploy the AI system on basic hardware to enable malaria testing in remote areas</a:t>
            </a:r>
            <a:endParaRPr lang="en-US"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6578" y="2522154"/>
            <a:ext cx="999875" cy="618970"/>
          </a:xfrm>
          <a:prstGeom prst="rect">
            <a:avLst/>
          </a:prstGeom>
        </p:spPr>
      </p:pic>
      <p:sp>
        <p:nvSpPr>
          <p:cNvPr id="11" name="Object 10"/>
          <p:cNvSpPr/>
          <p:nvPr/>
        </p:nvSpPr>
        <p:spPr>
          <a:xfrm>
            <a:off x="8238970" y="3629308"/>
            <a:ext cx="3519560"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Support early treatment</a:t>
            </a:r>
            <a:endParaRPr lang="en-US" dirty="0"/>
          </a:p>
        </p:txBody>
      </p:sp>
      <p:sp>
        <p:nvSpPr>
          <p:cNvPr id="12" name="Object 11"/>
          <p:cNvSpPr/>
          <p:nvPr/>
        </p:nvSpPr>
        <p:spPr>
          <a:xfrm>
            <a:off x="8238970" y="3945638"/>
            <a:ext cx="3519560"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Faster diagnosis through AI system allows prompt treatment to save lives</a:t>
            </a:r>
            <a:endParaRPr lang="en-US" dirty="0"/>
          </a:p>
        </p:txBody>
      </p:sp>
      <p:sp>
        <p:nvSpPr>
          <p:cNvPr id="13" name="Object 12"/>
          <p:cNvSpPr/>
          <p:nvPr/>
        </p:nvSpPr>
        <p:spPr>
          <a:xfrm>
            <a:off x="0" y="5637390"/>
            <a:ext cx="12188952" cy="1218895"/>
          </a:xfrm>
          <a:prstGeom prst="rect">
            <a:avLst/>
          </a:prstGeom>
          <a:solidFill>
            <a:srgbClr val="F0B356"/>
          </a:solidFill>
        </p:spPr>
        <p:txBody>
          <a:bodyPr/>
          <a:lstStyle/>
          <a:p>
            <a:endParaRPr lang="en-US"/>
          </a:p>
        </p:txBody>
      </p:sp>
      <p:sp>
        <p:nvSpPr>
          <p:cNvPr id="14" name="Object 13"/>
          <p:cNvSpPr/>
          <p:nvPr/>
        </p:nvSpPr>
        <p:spPr>
          <a:xfrm>
            <a:off x="2732858" y="5954315"/>
            <a:ext cx="6723237" cy="575821"/>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AI-powered automated malaria detection improves accuracy, accessibility and enables earlier treatment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88952" cy="1237940"/>
          </a:xfrm>
          <a:prstGeom prst="rect">
            <a:avLst/>
          </a:prstGeom>
          <a:solidFill>
            <a:srgbClr val="F5F5F5"/>
          </a:solidFill>
        </p:spPr>
        <p:txBody>
          <a:bodyPr/>
          <a:lstStyle/>
          <a:p>
            <a:endParaRPr lang="en-US"/>
          </a:p>
        </p:txBody>
      </p:sp>
      <p:sp>
        <p:nvSpPr>
          <p:cNvPr id="3" name="Object 2"/>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Solution Approach</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89" y="1918733"/>
            <a:ext cx="1447438" cy="1095101"/>
          </a:xfrm>
          <a:prstGeom prst="rect">
            <a:avLst/>
          </a:prstGeom>
        </p:spPr>
      </p:pic>
      <p:sp>
        <p:nvSpPr>
          <p:cNvPr id="5" name="Object 4"/>
          <p:cNvSpPr/>
          <p:nvPr/>
        </p:nvSpPr>
        <p:spPr>
          <a:xfrm>
            <a:off x="366621" y="3276971"/>
            <a:ext cx="2671095"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Image preprocessing</a:t>
            </a:r>
            <a:endParaRPr lang="en-US" dirty="0"/>
          </a:p>
        </p:txBody>
      </p:sp>
      <p:sp>
        <p:nvSpPr>
          <p:cNvPr id="6" name="Object 5"/>
          <p:cNvSpPr/>
          <p:nvPr/>
        </p:nvSpPr>
        <p:spPr>
          <a:xfrm>
            <a:off x="366621" y="3593301"/>
            <a:ext cx="2671095"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2A2921"/>
                </a:solidFill>
                <a:latin typeface="Montserrat" pitchFamily="34" charset="0"/>
                <a:ea typeface="Montserrat" pitchFamily="34" charset="-122"/>
                <a:cs typeface="Montserrat" pitchFamily="34" charset="-120"/>
              </a:rPr>
              <a:t>Resized to fixed width/height  because a CNN cannot train images of different sizes</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0590" y="2052645"/>
            <a:ext cx="1437915" cy="847513"/>
          </a:xfrm>
          <a:prstGeom prst="rect">
            <a:avLst/>
          </a:prstGeom>
        </p:spPr>
      </p:pic>
      <p:sp>
        <p:nvSpPr>
          <p:cNvPr id="8" name="Object 7"/>
          <p:cNvSpPr/>
          <p:nvPr/>
        </p:nvSpPr>
        <p:spPr>
          <a:xfrm>
            <a:off x="3305301" y="3276971"/>
            <a:ext cx="2650145"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normalization </a:t>
            </a:r>
            <a:endParaRPr lang="en-US" dirty="0"/>
          </a:p>
        </p:txBody>
      </p:sp>
      <p:sp>
        <p:nvSpPr>
          <p:cNvPr id="9" name="Object 8"/>
          <p:cNvSpPr/>
          <p:nvPr/>
        </p:nvSpPr>
        <p:spPr>
          <a:xfrm>
            <a:off x="3305301" y="3593301"/>
            <a:ext cx="2650145"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This ensures that each intensity is converted to the same scale, and can be compared accurately.</a:t>
            </a:r>
            <a:endParaRPr lang="en-US" dirty="0"/>
          </a:p>
        </p:txBody>
      </p:sp>
      <p:sp>
        <p:nvSpPr>
          <p:cNvPr id="10" name="Object 9"/>
          <p:cNvSpPr/>
          <p:nvPr/>
        </p:nvSpPr>
        <p:spPr>
          <a:xfrm>
            <a:off x="3305301" y="4530237"/>
            <a:ext cx="2650145" cy="639875"/>
          </a:xfrm>
          <a:prstGeom prst="rect">
            <a:avLst/>
          </a:prstGeom>
          <a:noFill/>
        </p:spPr>
        <p:txBody>
          <a:bodyPr wrap="square" lIns="0" tIns="0" rIns="0" bIns="0" rtlCol="0" anchor="t"/>
          <a:lstStyle/>
          <a:p>
            <a:pPr algn="ctr">
              <a:lnSpc>
                <a:spcPts val="1680"/>
              </a:lnSpc>
              <a:spcBef>
                <a:spcPts val="647"/>
              </a:spcBef>
              <a:buNone/>
            </a:pPr>
            <a:r>
              <a:rPr lang="en-US" sz="1200" dirty="0">
                <a:solidFill>
                  <a:srgbClr val="5A5A4C"/>
                </a:solidFill>
                <a:latin typeface="Montserrat" pitchFamily="34" charset="0"/>
                <a:ea typeface="Montserrat" pitchFamily="34" charset="-122"/>
                <a:cs typeface="Montserrat" pitchFamily="34" charset="-120"/>
              </a:rPr>
              <a:t>Especially important in high stakes domains, such as healthcare</a:t>
            </a:r>
            <a:endParaRPr lang="en-US" dirty="0"/>
          </a:p>
        </p:txBody>
      </p:sp>
      <p:pic>
        <p:nvPicPr>
          <p:cNvPr id="11" name="Object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3572" y="1885255"/>
            <a:ext cx="780855" cy="1152237"/>
          </a:xfrm>
          <a:prstGeom prst="rect">
            <a:avLst/>
          </a:prstGeom>
        </p:spPr>
      </p:pic>
      <p:sp>
        <p:nvSpPr>
          <p:cNvPr id="12" name="Object 11"/>
          <p:cNvSpPr/>
          <p:nvPr/>
        </p:nvSpPr>
        <p:spPr>
          <a:xfrm>
            <a:off x="6270168" y="3276971"/>
            <a:ext cx="2576821" cy="69120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Experimenting with Additional Preprocessing Steps</a:t>
            </a:r>
            <a:endParaRPr lang="en-US" dirty="0"/>
          </a:p>
        </p:txBody>
      </p:sp>
      <p:sp>
        <p:nvSpPr>
          <p:cNvPr id="13" name="Object 12"/>
          <p:cNvSpPr/>
          <p:nvPr/>
        </p:nvSpPr>
        <p:spPr>
          <a:xfrm>
            <a:off x="6270168" y="4054106"/>
            <a:ext cx="2576821"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Converting the images to HSV images or applying Gaussian Blurring on train and test data</a:t>
            </a:r>
            <a:endParaRPr lang="en-US" dirty="0"/>
          </a:p>
        </p:txBody>
      </p:sp>
      <p:sp>
        <p:nvSpPr>
          <p:cNvPr id="14" name="Object 13"/>
          <p:cNvSpPr/>
          <p:nvPr/>
        </p:nvSpPr>
        <p:spPr>
          <a:xfrm>
            <a:off x="6270168" y="4777751"/>
            <a:ext cx="2576821" cy="213292"/>
          </a:xfrm>
          <a:prstGeom prst="rect">
            <a:avLst/>
          </a:prstGeom>
          <a:noFill/>
        </p:spPr>
        <p:txBody>
          <a:bodyPr wrap="square" lIns="0" tIns="0" rIns="0" bIns="0" rtlCol="0" anchor="t"/>
          <a:lstStyle/>
          <a:p>
            <a:pPr algn="ctr">
              <a:lnSpc>
                <a:spcPts val="1680"/>
              </a:lnSpc>
              <a:spcBef>
                <a:spcPts val="647"/>
              </a:spcBef>
              <a:buNone/>
            </a:pPr>
            <a:r>
              <a:rPr lang="en-US" sz="1200" dirty="0">
                <a:solidFill>
                  <a:srgbClr val="5A5A4C"/>
                </a:solidFill>
                <a:latin typeface="Montserrat" pitchFamily="34" charset="0"/>
                <a:ea typeface="Montserrat" pitchFamily="34" charset="-122"/>
                <a:cs typeface="Montserrat" pitchFamily="34" charset="-120"/>
              </a:rPr>
              <a:t>Experimenting with data augmentation</a:t>
            </a:r>
            <a:endParaRPr lang="en-US" dirty="0"/>
          </a:p>
        </p:txBody>
      </p:sp>
      <p:pic>
        <p:nvPicPr>
          <p:cNvPr id="15" name="Object 1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7880" y="1851773"/>
            <a:ext cx="1037965" cy="1228418"/>
          </a:xfrm>
          <a:prstGeom prst="rect">
            <a:avLst/>
          </a:prstGeom>
        </p:spPr>
      </p:pic>
      <p:sp>
        <p:nvSpPr>
          <p:cNvPr id="16" name="Object 15"/>
          <p:cNvSpPr/>
          <p:nvPr/>
        </p:nvSpPr>
        <p:spPr>
          <a:xfrm>
            <a:off x="9182661" y="3276971"/>
            <a:ext cx="2608245" cy="460805"/>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 selection based on accuracy and recall</a:t>
            </a:r>
            <a:endParaRPr lang="en-US" dirty="0"/>
          </a:p>
        </p:txBody>
      </p:sp>
      <p:sp>
        <p:nvSpPr>
          <p:cNvPr id="17" name="Object 16"/>
          <p:cNvSpPr/>
          <p:nvPr/>
        </p:nvSpPr>
        <p:spPr>
          <a:xfrm>
            <a:off x="9182661" y="3823703"/>
            <a:ext cx="2608245"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Chose model with highest accuracy and recall for parasitized class to minimize false negatives</a:t>
            </a:r>
            <a:endParaRPr lang="en-US" dirty="0"/>
          </a:p>
        </p:txBody>
      </p:sp>
      <p:sp>
        <p:nvSpPr>
          <p:cNvPr id="18" name="Object 17"/>
          <p:cNvSpPr/>
          <p:nvPr/>
        </p:nvSpPr>
        <p:spPr>
          <a:xfrm>
            <a:off x="0" y="5637390"/>
            <a:ext cx="12188952" cy="1218895"/>
          </a:xfrm>
          <a:prstGeom prst="rect">
            <a:avLst/>
          </a:prstGeom>
          <a:solidFill>
            <a:srgbClr val="F5F5F5"/>
          </a:solidFill>
        </p:spPr>
        <p:txBody>
          <a:bodyPr/>
          <a:lstStyle/>
          <a:p>
            <a:endParaRPr lang="en-US"/>
          </a:p>
        </p:txBody>
      </p:sp>
      <p:sp>
        <p:nvSpPr>
          <p:cNvPr id="19" name="Object 18"/>
          <p:cNvSpPr/>
          <p:nvPr/>
        </p:nvSpPr>
        <p:spPr>
          <a:xfrm>
            <a:off x="1693226" y="5954315"/>
            <a:ext cx="8802500" cy="575821"/>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Careful data preprocessing and model selection focused on accuracy and recall resulted in a suitable model for malaria detection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Key Findings</a:t>
            </a:r>
            <a:endParaRPr lang="en-US" dirty="0"/>
          </a:p>
        </p:txBody>
      </p:sp>
      <p:sp>
        <p:nvSpPr>
          <p:cNvPr id="3" name="Object 2"/>
          <p:cNvSpPr/>
          <p:nvPr/>
        </p:nvSpPr>
        <p:spPr>
          <a:xfrm>
            <a:off x="476131" y="1523619"/>
            <a:ext cx="3618595" cy="3637640"/>
          </a:xfrm>
          <a:prstGeom prst="rect">
            <a:avLst/>
          </a:prstGeom>
          <a:noFill/>
          <a:ln w="25400">
            <a:solidFill>
              <a:srgbClr val="62A8BB"/>
            </a:solidFill>
            <a:prstDash val="solid"/>
            <a:miter lim="800000"/>
          </a:ln>
        </p:spPr>
        <p:txBody>
          <a:bodyPr/>
          <a:lstStyle/>
          <a:p>
            <a:endParaRPr lang="en-US"/>
          </a:p>
        </p:txBody>
      </p:sp>
      <p:sp>
        <p:nvSpPr>
          <p:cNvPr id="4" name="Object 3"/>
          <p:cNvSpPr/>
          <p:nvPr/>
        </p:nvSpPr>
        <p:spPr>
          <a:xfrm>
            <a:off x="562787" y="1736836"/>
            <a:ext cx="3456711" cy="652746"/>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Superior performance of CNNs</a:t>
            </a:r>
            <a:endParaRPr lang="en-US" dirty="0"/>
          </a:p>
        </p:txBody>
      </p:sp>
      <p:sp>
        <p:nvSpPr>
          <p:cNvPr id="5" name="Object 4"/>
          <p:cNvSpPr/>
          <p:nvPr/>
        </p:nvSpPr>
        <p:spPr>
          <a:xfrm>
            <a:off x="562787" y="2536067"/>
            <a:ext cx="3456711" cy="13331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The CNN models showed high accuracy of in identifying parasitized cells, demonstrating their superior performance for this task </a:t>
            </a:r>
            <a:endParaRPr lang="en-US" dirty="0"/>
          </a:p>
        </p:txBody>
      </p:sp>
      <p:sp>
        <p:nvSpPr>
          <p:cNvPr id="6" name="Object 5"/>
          <p:cNvSpPr/>
          <p:nvPr/>
        </p:nvSpPr>
        <p:spPr>
          <a:xfrm>
            <a:off x="4285178" y="1523619"/>
            <a:ext cx="3618595" cy="3637640"/>
          </a:xfrm>
          <a:prstGeom prst="rect">
            <a:avLst/>
          </a:prstGeom>
          <a:noFill/>
          <a:ln w="25400">
            <a:solidFill>
              <a:srgbClr val="F0B356"/>
            </a:solidFill>
            <a:prstDash val="solid"/>
            <a:miter lim="800000"/>
          </a:ln>
        </p:spPr>
        <p:txBody>
          <a:bodyPr/>
          <a:lstStyle/>
          <a:p>
            <a:endParaRPr lang="en-US"/>
          </a:p>
        </p:txBody>
      </p:sp>
      <p:sp>
        <p:nvSpPr>
          <p:cNvPr id="7" name="Object 6"/>
          <p:cNvSpPr/>
          <p:nvPr/>
        </p:nvSpPr>
        <p:spPr>
          <a:xfrm>
            <a:off x="4371834" y="1736836"/>
            <a:ext cx="3456711" cy="652746"/>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High accuracy and recall rates</a:t>
            </a:r>
            <a:endParaRPr lang="en-US" dirty="0"/>
          </a:p>
        </p:txBody>
      </p:sp>
      <p:sp>
        <p:nvSpPr>
          <p:cNvPr id="8" name="Object 7"/>
          <p:cNvSpPr/>
          <p:nvPr/>
        </p:nvSpPr>
        <p:spPr>
          <a:xfrm>
            <a:off x="4371834" y="2536067"/>
            <a:ext cx="3456711" cy="1866433"/>
          </a:xfrm>
          <a:prstGeom prst="rect">
            <a:avLst/>
          </a:prstGeom>
          <a:noFill/>
        </p:spPr>
        <p:txBody>
          <a:bodyPr wrap="square" lIns="0" tIns="0" rIns="0" bIns="0" rtlCol="0" anchor="t"/>
          <a:lstStyle/>
          <a:p>
            <a:pPr algn="l">
              <a:lnSpc>
                <a:spcPts val="2100"/>
              </a:lnSpc>
              <a:spcBef>
                <a:spcPts val="1131"/>
              </a:spcBef>
              <a:buNone/>
            </a:pPr>
            <a:r>
              <a:rPr lang="en-US" sz="1500" dirty="0">
                <a:solidFill>
                  <a:srgbClr val="374151"/>
                </a:solidFill>
                <a:latin typeface="Montserrat" pitchFamily="34" charset="0"/>
                <a:ea typeface="Montserrat" pitchFamily="34" charset="-122"/>
                <a:cs typeface="Montserrat" pitchFamily="34" charset="-120"/>
              </a:rPr>
              <a:t>Our findings revealed that CNNs significantly outperform traditional methods in image-based diagnosis, achieving remarkable accuracy and recall rates in identifying malaria-infected cells</a:t>
            </a:r>
            <a:endParaRPr lang="en-US" dirty="0"/>
          </a:p>
        </p:txBody>
      </p:sp>
      <p:sp>
        <p:nvSpPr>
          <p:cNvPr id="9" name="Object 8"/>
          <p:cNvSpPr/>
          <p:nvPr/>
        </p:nvSpPr>
        <p:spPr>
          <a:xfrm>
            <a:off x="8094226" y="1523619"/>
            <a:ext cx="3618595" cy="3637640"/>
          </a:xfrm>
          <a:prstGeom prst="rect">
            <a:avLst/>
          </a:prstGeom>
          <a:noFill/>
          <a:ln w="25400">
            <a:solidFill>
              <a:srgbClr val="E66922"/>
            </a:solidFill>
            <a:prstDash val="solid"/>
            <a:miter lim="800000"/>
          </a:ln>
        </p:spPr>
        <p:txBody>
          <a:bodyPr/>
          <a:lstStyle/>
          <a:p>
            <a:endParaRPr lang="en-US"/>
          </a:p>
        </p:txBody>
      </p:sp>
      <p:sp>
        <p:nvSpPr>
          <p:cNvPr id="10" name="Object 9"/>
          <p:cNvSpPr/>
          <p:nvPr/>
        </p:nvSpPr>
        <p:spPr>
          <a:xfrm>
            <a:off x="8180882" y="1736836"/>
            <a:ext cx="3456711" cy="652746"/>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Effective identification of parasitic cells</a:t>
            </a:r>
            <a:endParaRPr lang="en-US" dirty="0"/>
          </a:p>
        </p:txBody>
      </p:sp>
      <p:sp>
        <p:nvSpPr>
          <p:cNvPr id="11" name="Object 10"/>
          <p:cNvSpPr/>
          <p:nvPr/>
        </p:nvSpPr>
        <p:spPr>
          <a:xfrm>
            <a:off x="8180882" y="2536067"/>
            <a:ext cx="3456711" cy="13331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The models accurately identified visual signs of parasitemia like inclusions and irregular shapes, showing effectiveness for malaria diagnosis</a:t>
            </a:r>
            <a:endParaRPr lang="en-US" dirty="0"/>
          </a:p>
        </p:txBody>
      </p:sp>
      <p:sp>
        <p:nvSpPr>
          <p:cNvPr id="12" name="Object 11"/>
          <p:cNvSpPr/>
          <p:nvPr/>
        </p:nvSpPr>
        <p:spPr>
          <a:xfrm>
            <a:off x="0" y="5637390"/>
            <a:ext cx="12188952" cy="1218895"/>
          </a:xfrm>
          <a:prstGeom prst="rect">
            <a:avLst/>
          </a:prstGeom>
          <a:solidFill>
            <a:srgbClr val="F5F5F5"/>
          </a:solidFill>
        </p:spPr>
        <p:txBody>
          <a:bodyPr/>
          <a:lstStyle/>
          <a:p>
            <a:endParaRPr lang="en-US"/>
          </a:p>
        </p:txBody>
      </p:sp>
      <p:sp>
        <p:nvSpPr>
          <p:cNvPr id="13" name="Object 12"/>
          <p:cNvSpPr/>
          <p:nvPr/>
        </p:nvSpPr>
        <p:spPr>
          <a:xfrm>
            <a:off x="-2009" y="5954315"/>
            <a:ext cx="12192969" cy="575821"/>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The CNN models developed demonstrate high accuracy, recall and effectiveness in identifying malaria infected cells, showing strong potential as an automated parasitemia detection solution.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The Solution – The Base Model</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03" y="1283438"/>
            <a:ext cx="443870" cy="561365"/>
          </a:xfrm>
          <a:prstGeom prst="rect">
            <a:avLst/>
          </a:prstGeom>
        </p:spPr>
      </p:pic>
      <p:sp>
        <p:nvSpPr>
          <p:cNvPr id="4" name="Object 3"/>
          <p:cNvSpPr/>
          <p:nvPr/>
        </p:nvSpPr>
        <p:spPr>
          <a:xfrm>
            <a:off x="1372141" y="1298071"/>
            <a:ext cx="3550985" cy="460805"/>
          </a:xfrm>
          <a:prstGeom prst="rect">
            <a:avLst/>
          </a:prstGeom>
          <a:noFill/>
        </p:spPr>
        <p:txBody>
          <a:bodyPr wrap="square" lIns="0" tIns="0" rIns="0" bIns="0" rtlCol="0" anchor="t"/>
          <a:lstStyle/>
          <a:p>
            <a:pPr>
              <a:lnSpc>
                <a:spcPts val="1814"/>
              </a:lnSpc>
              <a:buNone/>
            </a:pPr>
            <a:r>
              <a:rPr lang="en-US" sz="1440" dirty="0">
                <a:solidFill>
                  <a:srgbClr val="2A2921"/>
                </a:solidFill>
                <a:latin typeface="Montserrat" pitchFamily="34" charset="0"/>
                <a:ea typeface="Montserrat" pitchFamily="34" charset="-122"/>
                <a:cs typeface="Montserrat" pitchFamily="34" charset="-120"/>
              </a:rPr>
              <a:t>Balanced complexity and performance</a:t>
            </a:r>
            <a:endParaRPr lang="en-US" dirty="0"/>
          </a:p>
        </p:txBody>
      </p:sp>
      <p:sp>
        <p:nvSpPr>
          <p:cNvPr id="5" name="Object 4"/>
          <p:cNvSpPr/>
          <p:nvPr/>
        </p:nvSpPr>
        <p:spPr>
          <a:xfrm>
            <a:off x="1372141" y="1844803"/>
            <a:ext cx="3550985" cy="639875"/>
          </a:xfrm>
          <a:prstGeom prst="rect">
            <a:avLst/>
          </a:prstGeom>
          <a:noFill/>
        </p:spPr>
        <p:txBody>
          <a:bodyPr wrap="square" lIns="0" tIns="0" rIns="0" bIns="0" rtlCol="0" anchor="t"/>
          <a:lstStyle/>
          <a:p>
            <a:pP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Achieves high accuracy with only </a:t>
            </a:r>
            <a:r>
              <a:rPr lang="en-US" sz="1200" b="1" dirty="0">
                <a:solidFill>
                  <a:srgbClr val="5A5A4C"/>
                </a:solidFill>
                <a:latin typeface="Montserrat" pitchFamily="34" charset="0"/>
                <a:ea typeface="Montserrat" pitchFamily="34" charset="-122"/>
                <a:cs typeface="Montserrat" pitchFamily="34" charset="-120"/>
              </a:rPr>
              <a:t>2 million parameters</a:t>
            </a:r>
            <a:r>
              <a:rPr lang="en-US" sz="1200" dirty="0">
                <a:solidFill>
                  <a:srgbClr val="5A5A4C"/>
                </a:solidFill>
                <a:latin typeface="Montserrat" pitchFamily="34" charset="0"/>
                <a:ea typeface="Montserrat" pitchFamily="34" charset="-122"/>
                <a:cs typeface="Montserrat" pitchFamily="34" charset="-120"/>
              </a:rPr>
              <a:t>, keeping the model relatively simple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602" y="2753332"/>
            <a:ext cx="472979" cy="401134"/>
          </a:xfrm>
          <a:prstGeom prst="rect">
            <a:avLst/>
          </a:prstGeom>
        </p:spPr>
      </p:pic>
      <p:sp>
        <p:nvSpPr>
          <p:cNvPr id="7" name="Object 6"/>
          <p:cNvSpPr/>
          <p:nvPr/>
        </p:nvSpPr>
        <p:spPr>
          <a:xfrm>
            <a:off x="1379779" y="2726195"/>
            <a:ext cx="3383386" cy="460805"/>
          </a:xfrm>
          <a:prstGeom prst="rect">
            <a:avLst/>
          </a:prstGeom>
          <a:noFill/>
        </p:spPr>
        <p:txBody>
          <a:bodyPr wrap="square" lIns="0" tIns="0" rIns="0" bIns="0" rtlCol="0" anchor="t"/>
          <a:lstStyle/>
          <a:p>
            <a:pPr>
              <a:lnSpc>
                <a:spcPts val="1814"/>
              </a:lnSpc>
              <a:buNone/>
            </a:pPr>
            <a:r>
              <a:rPr lang="en-US" sz="1440" dirty="0">
                <a:solidFill>
                  <a:srgbClr val="2A2921"/>
                </a:solidFill>
                <a:latin typeface="Montserrat" pitchFamily="34" charset="0"/>
                <a:ea typeface="Montserrat" pitchFamily="34" charset="-122"/>
                <a:cs typeface="Montserrat" pitchFamily="34" charset="-120"/>
              </a:rPr>
              <a:t>High accuracy with fewer parameters</a:t>
            </a:r>
            <a:endParaRPr lang="en-US" dirty="0"/>
          </a:p>
        </p:txBody>
      </p:sp>
      <p:sp>
        <p:nvSpPr>
          <p:cNvPr id="8" name="Object 7"/>
          <p:cNvSpPr/>
          <p:nvPr/>
        </p:nvSpPr>
        <p:spPr>
          <a:xfrm>
            <a:off x="1412158" y="3250073"/>
            <a:ext cx="3383386" cy="426584"/>
          </a:xfrm>
          <a:prstGeom prst="rect">
            <a:avLst/>
          </a:prstGeom>
          <a:noFill/>
        </p:spPr>
        <p:txBody>
          <a:bodyPr wrap="square" lIns="0" tIns="0" rIns="0" bIns="0" rtlCol="0" anchor="t"/>
          <a:lstStyle/>
          <a:p>
            <a:pP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Maintains </a:t>
            </a:r>
            <a:r>
              <a:rPr lang="en-US" sz="1200" b="1" dirty="0">
                <a:solidFill>
                  <a:srgbClr val="5A5A4C"/>
                </a:solidFill>
                <a:latin typeface="Montserrat" pitchFamily="34" charset="0"/>
                <a:ea typeface="Montserrat" pitchFamily="34" charset="-122"/>
                <a:cs typeface="Montserrat" pitchFamily="34" charset="-120"/>
              </a:rPr>
              <a:t>98% test accuracy </a:t>
            </a:r>
            <a:r>
              <a:rPr lang="en-US" sz="1200" dirty="0">
                <a:solidFill>
                  <a:srgbClr val="5A5A4C"/>
                </a:solidFill>
                <a:latin typeface="Montserrat" pitchFamily="34" charset="0"/>
                <a:ea typeface="Montserrat" pitchFamily="34" charset="-122"/>
                <a:cs typeface="Montserrat" pitchFamily="34" charset="-120"/>
              </a:rPr>
              <a:t>while using fewer parameters, making it efficient</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7603" y="3912518"/>
            <a:ext cx="474911" cy="460805"/>
          </a:xfrm>
          <a:prstGeom prst="rect">
            <a:avLst/>
          </a:prstGeom>
        </p:spPr>
      </p:pic>
      <p:sp>
        <p:nvSpPr>
          <p:cNvPr id="10" name="Object 9"/>
          <p:cNvSpPr/>
          <p:nvPr/>
        </p:nvSpPr>
        <p:spPr>
          <a:xfrm>
            <a:off x="1372141" y="3912518"/>
            <a:ext cx="3687158" cy="460805"/>
          </a:xfrm>
          <a:prstGeom prst="rect">
            <a:avLst/>
          </a:prstGeom>
          <a:noFill/>
        </p:spPr>
        <p:txBody>
          <a:bodyPr wrap="square" lIns="0" tIns="0" rIns="0" bIns="0" rtlCol="0" anchor="t"/>
          <a:lstStyle/>
          <a:p>
            <a:pPr>
              <a:lnSpc>
                <a:spcPts val="1814"/>
              </a:lnSpc>
              <a:buNone/>
            </a:pPr>
            <a:r>
              <a:rPr lang="en-US" sz="1440" dirty="0">
                <a:solidFill>
                  <a:srgbClr val="2A2921"/>
                </a:solidFill>
                <a:latin typeface="Montserrat" pitchFamily="34" charset="0"/>
                <a:ea typeface="Montserrat" pitchFamily="34" charset="-122"/>
                <a:cs typeface="Montserrat" pitchFamily="34" charset="-120"/>
              </a:rPr>
              <a:t>Suitable for low-resource environments</a:t>
            </a:r>
            <a:endParaRPr lang="en-US" dirty="0"/>
          </a:p>
        </p:txBody>
      </p:sp>
      <p:sp>
        <p:nvSpPr>
          <p:cNvPr id="11" name="Object 10"/>
          <p:cNvSpPr/>
          <p:nvPr/>
        </p:nvSpPr>
        <p:spPr>
          <a:xfrm>
            <a:off x="1372141" y="4241800"/>
            <a:ext cx="3687158" cy="639875"/>
          </a:xfrm>
          <a:prstGeom prst="rect">
            <a:avLst/>
          </a:prstGeom>
          <a:noFill/>
        </p:spPr>
        <p:txBody>
          <a:bodyPr wrap="square" lIns="0" tIns="0" rIns="0" bIns="0" rtlCol="0" anchor="t"/>
          <a:lstStyle/>
          <a:p>
            <a:pP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Less computationally intensive due to fewer parameters, viable where computing resources are limited</a:t>
            </a:r>
            <a:endParaRPr lang="en-US" dirty="0"/>
          </a:p>
        </p:txBody>
      </p:sp>
      <p:sp>
        <p:nvSpPr>
          <p:cNvPr id="12" name="Object 11"/>
          <p:cNvSpPr/>
          <p:nvPr/>
        </p:nvSpPr>
        <p:spPr>
          <a:xfrm>
            <a:off x="0" y="5637390"/>
            <a:ext cx="12188952" cy="1218895"/>
          </a:xfrm>
          <a:prstGeom prst="rect">
            <a:avLst/>
          </a:prstGeom>
          <a:solidFill>
            <a:srgbClr val="62A8BB"/>
          </a:solidFill>
        </p:spPr>
        <p:txBody>
          <a:bodyPr/>
          <a:lstStyle/>
          <a:p>
            <a:endParaRPr lang="en-US"/>
          </a:p>
        </p:txBody>
      </p:sp>
      <p:sp>
        <p:nvSpPr>
          <p:cNvPr id="13" name="Object 12"/>
          <p:cNvSpPr/>
          <p:nvPr/>
        </p:nvSpPr>
        <p:spPr>
          <a:xfrm>
            <a:off x="861209" y="5954315"/>
            <a:ext cx="10466533"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The Base Model provides a balanced and optimized solution for malaria detection, with high performance, efficiency, and suitability for low-resource settings.</a:t>
            </a:r>
            <a:endParaRPr lang="en-US" dirty="0"/>
          </a:p>
        </p:txBody>
      </p:sp>
      <p:pic>
        <p:nvPicPr>
          <p:cNvPr id="15" name="Picture 14">
            <a:extLst>
              <a:ext uri="{FF2B5EF4-FFF2-40B4-BE49-F238E27FC236}">
                <a16:creationId xmlns:a16="http://schemas.microsoft.com/office/drawing/2014/main" id="{E2DE3AD7-04C8-B423-A888-948AB3F0EC56}"/>
              </a:ext>
            </a:extLst>
          </p:cNvPr>
          <p:cNvPicPr>
            <a:picLocks noChangeAspect="1"/>
          </p:cNvPicPr>
          <p:nvPr/>
        </p:nvPicPr>
        <p:blipFill>
          <a:blip r:embed="rId9"/>
          <a:stretch>
            <a:fillRect/>
          </a:stretch>
        </p:blipFill>
        <p:spPr>
          <a:xfrm>
            <a:off x="6324952" y="1189658"/>
            <a:ext cx="4258238" cy="37652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Proposed Business Solution</a:t>
            </a:r>
            <a:endParaRPr lang="en-US" dirty="0"/>
          </a:p>
        </p:txBody>
      </p:sp>
      <p:sp>
        <p:nvSpPr>
          <p:cNvPr id="3" name="Object 2"/>
          <p:cNvSpPr/>
          <p:nvPr/>
        </p:nvSpPr>
        <p:spPr>
          <a:xfrm>
            <a:off x="476131" y="1523619"/>
            <a:ext cx="5523119" cy="1723594"/>
          </a:xfrm>
          <a:prstGeom prst="rect">
            <a:avLst/>
          </a:prstGeom>
          <a:noFill/>
          <a:ln w="25400">
            <a:solidFill>
              <a:srgbClr val="62A8BB"/>
            </a:solidFill>
            <a:prstDash val="solid"/>
            <a:miter lim="800000"/>
          </a:ln>
        </p:spPr>
        <p:txBody>
          <a:bodyPr/>
          <a:lstStyle/>
          <a:p>
            <a:endParaRPr lang="en-US"/>
          </a:p>
        </p:txBody>
      </p:sp>
      <p:sp>
        <p:nvSpPr>
          <p:cNvPr id="4" name="Object 3"/>
          <p:cNvSpPr/>
          <p:nvPr/>
        </p:nvSpPr>
        <p:spPr>
          <a:xfrm>
            <a:off x="632714" y="1736836"/>
            <a:ext cx="5214068"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Adopt AI diagnostic tool</a:t>
            </a:r>
            <a:endParaRPr lang="en-US" dirty="0"/>
          </a:p>
        </p:txBody>
      </p:sp>
      <p:sp>
        <p:nvSpPr>
          <p:cNvPr id="5" name="Object 4"/>
          <p:cNvSpPr/>
          <p:nvPr/>
        </p:nvSpPr>
        <p:spPr>
          <a:xfrm>
            <a:off x="632714" y="2209694"/>
            <a:ext cx="5214068"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Replace traditional microscopy methods with automated CNN model</a:t>
            </a:r>
            <a:endParaRPr lang="en-US" dirty="0"/>
          </a:p>
        </p:txBody>
      </p:sp>
      <p:sp>
        <p:nvSpPr>
          <p:cNvPr id="6" name="Object 5"/>
          <p:cNvSpPr/>
          <p:nvPr/>
        </p:nvSpPr>
        <p:spPr>
          <a:xfrm>
            <a:off x="6189702" y="1523619"/>
            <a:ext cx="5523119" cy="1723594"/>
          </a:xfrm>
          <a:prstGeom prst="rect">
            <a:avLst/>
          </a:prstGeom>
          <a:noFill/>
          <a:ln w="25400">
            <a:solidFill>
              <a:srgbClr val="F0B356"/>
            </a:solidFill>
            <a:prstDash val="solid"/>
            <a:miter lim="800000"/>
          </a:ln>
        </p:spPr>
        <p:txBody>
          <a:bodyPr/>
          <a:lstStyle/>
          <a:p>
            <a:endParaRPr lang="en-US"/>
          </a:p>
        </p:txBody>
      </p:sp>
      <p:sp>
        <p:nvSpPr>
          <p:cNvPr id="7" name="Object 6"/>
          <p:cNvSpPr/>
          <p:nvPr/>
        </p:nvSpPr>
        <p:spPr>
          <a:xfrm>
            <a:off x="6346285" y="1736836"/>
            <a:ext cx="5214068"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Reduce costs</a:t>
            </a:r>
            <a:endParaRPr lang="en-US" dirty="0"/>
          </a:p>
        </p:txBody>
      </p:sp>
      <p:sp>
        <p:nvSpPr>
          <p:cNvPr id="8" name="Object 7"/>
          <p:cNvSpPr/>
          <p:nvPr/>
        </p:nvSpPr>
        <p:spPr>
          <a:xfrm>
            <a:off x="6346285" y="2209694"/>
            <a:ext cx="5214068"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Lower labor and hospitalization costs through automation</a:t>
            </a:r>
            <a:endParaRPr lang="en-US" dirty="0"/>
          </a:p>
        </p:txBody>
      </p:sp>
      <p:sp>
        <p:nvSpPr>
          <p:cNvPr id="9" name="Object 8"/>
          <p:cNvSpPr/>
          <p:nvPr/>
        </p:nvSpPr>
        <p:spPr>
          <a:xfrm>
            <a:off x="476131" y="3437665"/>
            <a:ext cx="5523119" cy="1723594"/>
          </a:xfrm>
          <a:prstGeom prst="rect">
            <a:avLst/>
          </a:prstGeom>
          <a:noFill/>
          <a:ln w="25400">
            <a:solidFill>
              <a:srgbClr val="E66922"/>
            </a:solidFill>
            <a:prstDash val="solid"/>
            <a:miter lim="800000"/>
          </a:ln>
        </p:spPr>
        <p:txBody>
          <a:bodyPr/>
          <a:lstStyle/>
          <a:p>
            <a:endParaRPr lang="en-US"/>
          </a:p>
        </p:txBody>
      </p:sp>
      <p:sp>
        <p:nvSpPr>
          <p:cNvPr id="10" name="Object 9"/>
          <p:cNvSpPr/>
          <p:nvPr/>
        </p:nvSpPr>
        <p:spPr>
          <a:xfrm>
            <a:off x="632714" y="3650883"/>
            <a:ext cx="5214068"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Improve patient throughput</a:t>
            </a:r>
            <a:endParaRPr lang="en-US" dirty="0"/>
          </a:p>
        </p:txBody>
      </p:sp>
      <p:sp>
        <p:nvSpPr>
          <p:cNvPr id="11" name="Object 10"/>
          <p:cNvSpPr/>
          <p:nvPr/>
        </p:nvSpPr>
        <p:spPr>
          <a:xfrm>
            <a:off x="632714" y="4123740"/>
            <a:ext cx="5214068"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Faster diagnosis and treatment with reduced wait times</a:t>
            </a:r>
            <a:endParaRPr lang="en-US" dirty="0"/>
          </a:p>
        </p:txBody>
      </p:sp>
      <p:sp>
        <p:nvSpPr>
          <p:cNvPr id="12" name="Object 11"/>
          <p:cNvSpPr/>
          <p:nvPr/>
        </p:nvSpPr>
        <p:spPr>
          <a:xfrm>
            <a:off x="6189702" y="3437665"/>
            <a:ext cx="5523119" cy="1723594"/>
          </a:xfrm>
          <a:prstGeom prst="rect">
            <a:avLst/>
          </a:prstGeom>
          <a:noFill/>
          <a:ln w="25400">
            <a:solidFill>
              <a:srgbClr val="14558C"/>
            </a:solidFill>
            <a:prstDash val="solid"/>
            <a:miter lim="800000"/>
          </a:ln>
        </p:spPr>
        <p:txBody>
          <a:bodyPr/>
          <a:lstStyle/>
          <a:p>
            <a:endParaRPr lang="en-US"/>
          </a:p>
        </p:txBody>
      </p:sp>
      <p:sp>
        <p:nvSpPr>
          <p:cNvPr id="13" name="Object 12"/>
          <p:cNvSpPr/>
          <p:nvPr/>
        </p:nvSpPr>
        <p:spPr>
          <a:xfrm>
            <a:off x="6346285" y="3650883"/>
            <a:ext cx="5214068" cy="326373"/>
          </a:xfrm>
          <a:prstGeom prst="rect">
            <a:avLst/>
          </a:prstGeom>
          <a:noFill/>
        </p:spPr>
        <p:txBody>
          <a:bodyPr wrap="square" lIns="0" tIns="0" rIns="0" bIns="0" rtlCol="0" anchor="t"/>
          <a:lstStyle/>
          <a:p>
            <a:pPr algn="l">
              <a:lnSpc>
                <a:spcPts val="2570"/>
              </a:lnSpc>
              <a:buNone/>
            </a:pPr>
            <a:r>
              <a:rPr lang="en-US" sz="2040" dirty="0">
                <a:solidFill>
                  <a:srgbClr val="2A2921"/>
                </a:solidFill>
                <a:latin typeface="Montserrat" pitchFamily="34" charset="0"/>
                <a:ea typeface="Montserrat" pitchFamily="34" charset="-122"/>
                <a:cs typeface="Montserrat" pitchFamily="34" charset="-120"/>
              </a:rPr>
              <a:t>Enhance patient outcomes</a:t>
            </a:r>
            <a:endParaRPr lang="en-US" dirty="0"/>
          </a:p>
        </p:txBody>
      </p:sp>
      <p:sp>
        <p:nvSpPr>
          <p:cNvPr id="14" name="Object 13"/>
          <p:cNvSpPr/>
          <p:nvPr/>
        </p:nvSpPr>
        <p:spPr>
          <a:xfrm>
            <a:off x="6346285" y="4123740"/>
            <a:ext cx="5214068" cy="533267"/>
          </a:xfrm>
          <a:prstGeom prst="rect">
            <a:avLst/>
          </a:prstGeom>
          <a:noFill/>
        </p:spPr>
        <p:txBody>
          <a:bodyPr wrap="square" lIns="0" tIns="0" rIns="0" bIns="0" rtlCol="0" anchor="t"/>
          <a:lstStyle/>
          <a:p>
            <a:pPr algn="l">
              <a:lnSpc>
                <a:spcPts val="2100"/>
              </a:lnSpc>
              <a:spcBef>
                <a:spcPts val="1131"/>
              </a:spcBef>
              <a:buNone/>
            </a:pPr>
            <a:r>
              <a:rPr lang="en-US" sz="1500" dirty="0">
                <a:solidFill>
                  <a:srgbClr val="5A5A4C"/>
                </a:solidFill>
                <a:latin typeface="Montserrat" pitchFamily="34" charset="0"/>
                <a:ea typeface="Montserrat" pitchFamily="34" charset="-122"/>
                <a:cs typeface="Montserrat" pitchFamily="34" charset="-120"/>
              </a:rPr>
              <a:t>Earlier detection enables timely treatment interventions</a:t>
            </a:r>
            <a:endParaRPr lang="en-US" dirty="0"/>
          </a:p>
        </p:txBody>
      </p:sp>
      <p:sp>
        <p:nvSpPr>
          <p:cNvPr id="15" name="Object 14"/>
          <p:cNvSpPr/>
          <p:nvPr/>
        </p:nvSpPr>
        <p:spPr>
          <a:xfrm>
            <a:off x="0" y="5637390"/>
            <a:ext cx="12188952" cy="1218895"/>
          </a:xfrm>
          <a:prstGeom prst="rect">
            <a:avLst/>
          </a:prstGeom>
          <a:solidFill>
            <a:srgbClr val="E66922"/>
          </a:solidFill>
        </p:spPr>
        <p:txBody>
          <a:bodyPr/>
          <a:lstStyle/>
          <a:p>
            <a:endParaRPr lang="en-US"/>
          </a:p>
        </p:txBody>
      </p:sp>
      <p:sp>
        <p:nvSpPr>
          <p:cNvPr id="16" name="Object 15"/>
          <p:cNvSpPr/>
          <p:nvPr/>
        </p:nvSpPr>
        <p:spPr>
          <a:xfrm>
            <a:off x="2367792" y="5954315"/>
            <a:ext cx="7453369"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Proposed AI solution aims to reduce costs, improve throughput, and enhance outcomes through automation.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a:extLst>
              <a:ext uri="{FF2B5EF4-FFF2-40B4-BE49-F238E27FC236}">
                <a16:creationId xmlns:a16="http://schemas.microsoft.com/office/drawing/2014/main" id="{CA4AC2A4-32EC-97F2-C86A-0F8F53F5A640}"/>
              </a:ext>
            </a:extLst>
          </p:cNvPr>
          <p:cNvSpPr/>
          <p:nvPr/>
        </p:nvSpPr>
        <p:spPr>
          <a:xfrm>
            <a:off x="7171" y="1788"/>
            <a:ext cx="12188952" cy="1237940"/>
          </a:xfrm>
          <a:prstGeom prst="rect">
            <a:avLst/>
          </a:prstGeom>
          <a:solidFill>
            <a:srgbClr val="F0B356"/>
          </a:solidFill>
        </p:spPr>
        <p:txBody>
          <a:bodyPr/>
          <a:lstStyle/>
          <a:p>
            <a:endParaRPr lang="en-US"/>
          </a:p>
        </p:txBody>
      </p:sp>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Executing the Business Solution</a:t>
            </a:r>
            <a:endParaRPr lang="en-US" dirty="0"/>
          </a:p>
        </p:txBody>
      </p:sp>
      <p:sp>
        <p:nvSpPr>
          <p:cNvPr id="3" name="Object 2"/>
          <p:cNvSpPr/>
          <p:nvPr/>
        </p:nvSpPr>
        <p:spPr>
          <a:xfrm>
            <a:off x="640298" y="1926939"/>
            <a:ext cx="5446938" cy="3931800"/>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Infrastructure Investment</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Invest in high-performance computing systems, storage, software, networking to support AI model deployment</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Training for healthcare staff</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Train doctors, nurses, technicians on proper use of AI tool for accurate diagnoses and efficiency</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Integration into healthcare systems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Integrate AI model into existing IT systems after obtaining necessary regulatory approvals</a:t>
            </a:r>
            <a:endParaRPr lang="en-US" dirty="0"/>
          </a:p>
        </p:txBody>
      </p:sp>
      <p:sp>
        <p:nvSpPr>
          <p:cNvPr id="4" name="Object 3"/>
          <p:cNvSpPr/>
          <p:nvPr/>
        </p:nvSpPr>
        <p:spPr>
          <a:xfrm>
            <a:off x="6107428" y="1926939"/>
            <a:ext cx="5446938" cy="280567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Develop pipeline for data collection and model updating</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Build systems to regularly collect new patient data to retrain AI model and adapt to changes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Secure regulatory approvals for clinical AI use</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Obtain certifications from regulatory bodies to ensure safety, efficacy and legitimize clinical use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2099</Words>
  <Application>Microsoft Office PowerPoint</Application>
  <PresentationFormat>Widescreen</PresentationFormat>
  <Paragraphs>172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Montserrat</vt:lpstr>
      <vt:lpstr>Montserrat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Malaria Detection</dc:title>
  <dc:subject>Malaria Detection</dc:subject>
  <dc:creator>Paige Macmillan</dc:creator>
  <cp:lastModifiedBy>Paige Macmillan</cp:lastModifiedBy>
  <cp:revision>2</cp:revision>
  <dcterms:created xsi:type="dcterms:W3CDTF">2023-12-16T04:23:28Z</dcterms:created>
  <dcterms:modified xsi:type="dcterms:W3CDTF">2023-12-17T15:39:48Z</dcterms:modified>
</cp:coreProperties>
</file>